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9"/>
  </p:notesMasterIdLst>
  <p:sldIdLst>
    <p:sldId id="256" r:id="rId2"/>
    <p:sldId id="258" r:id="rId3"/>
    <p:sldId id="257" r:id="rId4"/>
    <p:sldId id="259" r:id="rId5"/>
    <p:sldId id="275" r:id="rId6"/>
    <p:sldId id="260" r:id="rId7"/>
    <p:sldId id="269" r:id="rId8"/>
    <p:sldId id="273" r:id="rId9"/>
    <p:sldId id="261" r:id="rId10"/>
    <p:sldId id="263" r:id="rId11"/>
    <p:sldId id="276" r:id="rId12"/>
    <p:sldId id="267" r:id="rId13"/>
    <p:sldId id="268" r:id="rId14"/>
    <p:sldId id="264" r:id="rId15"/>
    <p:sldId id="266" r:id="rId16"/>
    <p:sldId id="265" r:id="rId17"/>
    <p:sldId id="274" r:id="rId18"/>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1" d="100"/>
          <a:sy n="61" d="100"/>
        </p:scale>
        <p:origin x="1440" y="6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3996E2E-CDD8-450D-9C2D-11253A9A1F64}" type="datetimeFigureOut">
              <a:rPr lang="fr-FR" smtClean="0"/>
              <a:pPr/>
              <a:t>14/12/2024</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A03AAB4-61B5-4960-B79C-8E1682EFE4A0}" type="slidenum">
              <a:rPr lang="fr-FR" smtClean="0"/>
              <a:pPr/>
              <a:t>‹N°›</a:t>
            </a:fld>
            <a:endParaRPr lang="fr-FR"/>
          </a:p>
        </p:txBody>
      </p:sp>
    </p:spTree>
    <p:extLst>
      <p:ext uri="{BB962C8B-B14F-4D97-AF65-F5344CB8AC3E}">
        <p14:creationId xmlns:p14="http://schemas.microsoft.com/office/powerpoint/2010/main" val="59907047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BA03AAB4-61B5-4960-B79C-8E1682EFE4A0}" type="slidenum">
              <a:rPr lang="fr-FR" smtClean="0"/>
              <a:pPr/>
              <a:t>2</a:t>
            </a:fld>
            <a:endParaRPr lang="fr-F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noProof="0" dirty="0"/>
          </a:p>
        </p:txBody>
      </p:sp>
      <p:sp>
        <p:nvSpPr>
          <p:cNvPr id="4" name="Espace réservé du numéro de diapositive 3"/>
          <p:cNvSpPr>
            <a:spLocks noGrp="1"/>
          </p:cNvSpPr>
          <p:nvPr>
            <p:ph type="sldNum" sz="quarter" idx="10"/>
          </p:nvPr>
        </p:nvSpPr>
        <p:spPr/>
        <p:txBody>
          <a:bodyPr/>
          <a:lstStyle/>
          <a:p>
            <a:fld id="{BA03AAB4-61B5-4960-B79C-8E1682EFE4A0}" type="slidenum">
              <a:rPr lang="fr-FR" smtClean="0"/>
              <a:pPr/>
              <a:t>3</a:t>
            </a:fld>
            <a:endParaRPr lang="fr-F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BA03AAB4-61B5-4960-B79C-8E1682EFE4A0}" type="slidenum">
              <a:rPr lang="fr-FR" smtClean="0"/>
              <a:pPr/>
              <a:t>8</a:t>
            </a:fld>
            <a:endParaRPr lang="fr-F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a:t>Cliquez pour modifier le style du titre</a:t>
            </a: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a:t>Cliquez pour modifier le style des sous-titres du masque</a:t>
            </a:r>
          </a:p>
        </p:txBody>
      </p:sp>
      <p:sp>
        <p:nvSpPr>
          <p:cNvPr id="4" name="Espace réservé de la date 3"/>
          <p:cNvSpPr>
            <a:spLocks noGrp="1"/>
          </p:cNvSpPr>
          <p:nvPr>
            <p:ph type="dt" sz="half" idx="10"/>
          </p:nvPr>
        </p:nvSpPr>
        <p:spPr/>
        <p:txBody>
          <a:bodyPr/>
          <a:lstStyle/>
          <a:p>
            <a:fld id="{FD9340E3-26D2-4F36-BADA-F84EF6BBC093}" type="datetimeFigureOut">
              <a:rPr lang="fr-FR" smtClean="0"/>
              <a:pPr/>
              <a:t>14/12/2024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9C7396A0-F292-4007-973C-E8E5EAF0EE66}" type="slidenum">
              <a:rPr lang="fr-FR" smtClean="0"/>
              <a:pPr/>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p>
        </p:txBody>
      </p:sp>
      <p:sp>
        <p:nvSpPr>
          <p:cNvPr id="3" name="Espace réservé du texte vertical 2"/>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FD9340E3-26D2-4F36-BADA-F84EF6BBC093}" type="datetimeFigureOut">
              <a:rPr lang="fr-FR" smtClean="0"/>
              <a:pPr/>
              <a:t>14/12/2024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9C7396A0-F292-4007-973C-E8E5EAF0EE66}"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a:t>Cliquez pour modifier le style du titre</a:t>
            </a: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FD9340E3-26D2-4F36-BADA-F84EF6BBC093}" type="datetimeFigureOut">
              <a:rPr lang="fr-FR" smtClean="0"/>
              <a:pPr/>
              <a:t>14/12/2024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9C7396A0-F292-4007-973C-E8E5EAF0EE66}"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p>
        </p:txBody>
      </p:sp>
      <p:sp>
        <p:nvSpPr>
          <p:cNvPr id="3" name="Espace réservé du contenu 2"/>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FD9340E3-26D2-4F36-BADA-F84EF6BBC093}" type="datetimeFigureOut">
              <a:rPr lang="fr-FR" smtClean="0"/>
              <a:pPr/>
              <a:t>14/12/2024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9C7396A0-F292-4007-973C-E8E5EAF0EE66}"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a:t>Cliquez pour modifier le style du titre</a:t>
            </a: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Espace réservé de la date 3"/>
          <p:cNvSpPr>
            <a:spLocks noGrp="1"/>
          </p:cNvSpPr>
          <p:nvPr>
            <p:ph type="dt" sz="half" idx="10"/>
          </p:nvPr>
        </p:nvSpPr>
        <p:spPr/>
        <p:txBody>
          <a:bodyPr/>
          <a:lstStyle/>
          <a:p>
            <a:fld id="{FD9340E3-26D2-4F36-BADA-F84EF6BBC093}" type="datetimeFigureOut">
              <a:rPr lang="fr-FR" smtClean="0"/>
              <a:pPr/>
              <a:t>14/12/2024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9C7396A0-F292-4007-973C-E8E5EAF0EE66}" type="slidenum">
              <a:rPr lang="fr-FR" smtClean="0"/>
              <a:pPr/>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p:cNvSpPr>
            <a:spLocks noGrp="1"/>
          </p:cNvSpPr>
          <p:nvPr>
            <p:ph type="dt" sz="half" idx="10"/>
          </p:nvPr>
        </p:nvSpPr>
        <p:spPr/>
        <p:txBody>
          <a:bodyPr/>
          <a:lstStyle/>
          <a:p>
            <a:fld id="{FD9340E3-26D2-4F36-BADA-F84EF6BBC093}" type="datetimeFigureOut">
              <a:rPr lang="fr-FR" smtClean="0"/>
              <a:pPr/>
              <a:t>14/12/2024</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9C7396A0-F292-4007-973C-E8E5EAF0EE66}"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a:t>Cliquez pour modifier le style du titre</a:t>
            </a: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p:cNvSpPr>
            <a:spLocks noGrp="1"/>
          </p:cNvSpPr>
          <p:nvPr>
            <p:ph type="dt" sz="half" idx="10"/>
          </p:nvPr>
        </p:nvSpPr>
        <p:spPr/>
        <p:txBody>
          <a:bodyPr/>
          <a:lstStyle/>
          <a:p>
            <a:fld id="{FD9340E3-26D2-4F36-BADA-F84EF6BBC093}" type="datetimeFigureOut">
              <a:rPr lang="fr-FR" smtClean="0"/>
              <a:pPr/>
              <a:t>14/12/2024</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9C7396A0-F292-4007-973C-E8E5EAF0EE66}"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p>
        </p:txBody>
      </p:sp>
      <p:sp>
        <p:nvSpPr>
          <p:cNvPr id="3" name="Espace réservé de la date 2"/>
          <p:cNvSpPr>
            <a:spLocks noGrp="1"/>
          </p:cNvSpPr>
          <p:nvPr>
            <p:ph type="dt" sz="half" idx="10"/>
          </p:nvPr>
        </p:nvSpPr>
        <p:spPr/>
        <p:txBody>
          <a:bodyPr/>
          <a:lstStyle/>
          <a:p>
            <a:fld id="{FD9340E3-26D2-4F36-BADA-F84EF6BBC093}" type="datetimeFigureOut">
              <a:rPr lang="fr-FR" smtClean="0"/>
              <a:pPr/>
              <a:t>14/12/2024</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9C7396A0-F292-4007-973C-E8E5EAF0EE66}"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FD9340E3-26D2-4F36-BADA-F84EF6BBC093}" type="datetimeFigureOut">
              <a:rPr lang="fr-FR" smtClean="0"/>
              <a:pPr/>
              <a:t>14/12/2024</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9C7396A0-F292-4007-973C-E8E5EAF0EE66}"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a:t>Cliquez pour modifier le style du titre</a:t>
            </a: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Espace réservé de la date 4"/>
          <p:cNvSpPr>
            <a:spLocks noGrp="1"/>
          </p:cNvSpPr>
          <p:nvPr>
            <p:ph type="dt" sz="half" idx="10"/>
          </p:nvPr>
        </p:nvSpPr>
        <p:spPr/>
        <p:txBody>
          <a:bodyPr/>
          <a:lstStyle/>
          <a:p>
            <a:fld id="{FD9340E3-26D2-4F36-BADA-F84EF6BBC093}" type="datetimeFigureOut">
              <a:rPr lang="fr-FR" smtClean="0"/>
              <a:pPr/>
              <a:t>14/12/2024</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9C7396A0-F292-4007-973C-E8E5EAF0EE66}"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a:t>Cliquez pour modifier le style du titre</a:t>
            </a: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Espace réservé de la date 4"/>
          <p:cNvSpPr>
            <a:spLocks noGrp="1"/>
          </p:cNvSpPr>
          <p:nvPr>
            <p:ph type="dt" sz="half" idx="10"/>
          </p:nvPr>
        </p:nvSpPr>
        <p:spPr/>
        <p:txBody>
          <a:bodyPr/>
          <a:lstStyle/>
          <a:p>
            <a:fld id="{FD9340E3-26D2-4F36-BADA-F84EF6BBC093}" type="datetimeFigureOut">
              <a:rPr lang="fr-FR" smtClean="0"/>
              <a:pPr/>
              <a:t>14/12/2024</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9C7396A0-F292-4007-973C-E8E5EAF0EE66}" type="slidenum">
              <a:rPr lang="fr-FR" smtClean="0"/>
              <a:pPr/>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a:t>Cliquez pour modifier le style du titre</a:t>
            </a: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D9340E3-26D2-4F36-BADA-F84EF6BBC093}" type="datetimeFigureOut">
              <a:rPr lang="fr-FR" smtClean="0"/>
              <a:pPr/>
              <a:t>14/12/2024</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C7396A0-F292-4007-973C-E8E5EAF0EE66}" type="slidenum">
              <a:rPr lang="fr-FR" smtClean="0"/>
              <a:pPr/>
              <a:t>‹N°›</a:t>
            </a:fld>
            <a:endParaRPr lang="fr-F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gif"/><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3" Type="http://schemas.openxmlformats.org/officeDocument/2006/relationships/image" Target="../media/image17.wmf"/><Relationship Id="rId2" Type="http://schemas.openxmlformats.org/officeDocument/2006/relationships/image" Target="../media/image16.wmf"/><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785918" y="214290"/>
            <a:ext cx="5072098" cy="461665"/>
          </a:xfrm>
          <a:prstGeom prst="rect">
            <a:avLst/>
          </a:prstGeom>
        </p:spPr>
        <p:txBody>
          <a:bodyPr wrap="square">
            <a:spAutoFit/>
          </a:bodyPr>
          <a:lstStyle/>
          <a:p>
            <a:r>
              <a:rPr lang="fr-FR" sz="2400" b="1" dirty="0">
                <a:solidFill>
                  <a:srgbClr val="FF0000"/>
                </a:solidFill>
              </a:rPr>
              <a:t>SPECTROMÉTRIE DE FLUORESCENCE X </a:t>
            </a:r>
          </a:p>
        </p:txBody>
      </p:sp>
      <p:sp>
        <p:nvSpPr>
          <p:cNvPr id="5" name="Rectangle 4"/>
          <p:cNvSpPr/>
          <p:nvPr/>
        </p:nvSpPr>
        <p:spPr>
          <a:xfrm>
            <a:off x="0" y="785794"/>
            <a:ext cx="9144000" cy="1077218"/>
          </a:xfrm>
          <a:prstGeom prst="rect">
            <a:avLst/>
          </a:prstGeom>
        </p:spPr>
        <p:txBody>
          <a:bodyPr wrap="square">
            <a:spAutoFit/>
          </a:bodyPr>
          <a:lstStyle/>
          <a:p>
            <a:pPr algn="just"/>
            <a:r>
              <a:rPr lang="fr-FR" sz="1600" b="1" dirty="0"/>
              <a:t>	La spectrométrie de fluorescence X, dite aussi spectroscopie de fluorescence atomique,  est une </a:t>
            </a:r>
            <a:r>
              <a:rPr lang="fr-FR" sz="1600" b="1" dirty="0">
                <a:solidFill>
                  <a:srgbClr val="FF0000"/>
                </a:solidFill>
              </a:rPr>
              <a:t>technique d’analyse </a:t>
            </a:r>
            <a:r>
              <a:rPr lang="fr-FR" sz="1600" b="1" u="sng" dirty="0">
                <a:solidFill>
                  <a:srgbClr val="FF0000"/>
                </a:solidFill>
              </a:rPr>
              <a:t>qualitative et quantitative </a:t>
            </a:r>
            <a:r>
              <a:rPr lang="fr-FR" sz="1600" b="1" dirty="0">
                <a:solidFill>
                  <a:srgbClr val="FF0000"/>
                </a:solidFill>
              </a:rPr>
              <a:t>multi-élémentaire non destructive. </a:t>
            </a:r>
            <a:r>
              <a:rPr lang="fr-FR" sz="1600" b="1" dirty="0"/>
              <a:t>Cette méthode permet d’identifier et de doser avec précision les éléments,  parfois à l’état de trace </a:t>
            </a:r>
            <a:r>
              <a:rPr lang="fr-FR" sz="1600" b="1" dirty="0">
                <a:solidFill>
                  <a:srgbClr val="FF0000"/>
                </a:solidFill>
              </a:rPr>
              <a:t>traces </a:t>
            </a:r>
            <a:r>
              <a:rPr lang="fr-FR" sz="1600" b="1" dirty="0"/>
              <a:t>jusqu’à </a:t>
            </a:r>
            <a:r>
              <a:rPr lang="fr-FR" sz="1600" b="1" dirty="0">
                <a:solidFill>
                  <a:srgbClr val="FF0000"/>
                </a:solidFill>
              </a:rPr>
              <a:t>µg/g</a:t>
            </a:r>
            <a:r>
              <a:rPr lang="fr-FR" sz="1600" b="1" baseline="30000" dirty="0">
                <a:solidFill>
                  <a:srgbClr val="FF0000"/>
                </a:solidFill>
              </a:rPr>
              <a:t>-1</a:t>
            </a:r>
            <a:r>
              <a:rPr lang="fr-FR" sz="1600" b="1" dirty="0">
                <a:solidFill>
                  <a:srgbClr val="FF0000"/>
                </a:solidFill>
              </a:rPr>
              <a:t>, </a:t>
            </a:r>
            <a:r>
              <a:rPr lang="fr-FR" sz="1600" b="1" dirty="0"/>
              <a:t>dans  divers échantillons. </a:t>
            </a:r>
          </a:p>
        </p:txBody>
      </p:sp>
      <p:sp>
        <p:nvSpPr>
          <p:cNvPr id="11" name="ZoneTexte 10"/>
          <p:cNvSpPr txBox="1"/>
          <p:nvPr/>
        </p:nvSpPr>
        <p:spPr>
          <a:xfrm>
            <a:off x="0" y="1928802"/>
            <a:ext cx="1071538" cy="369332"/>
          </a:xfrm>
          <a:prstGeom prst="rect">
            <a:avLst/>
          </a:prstGeom>
          <a:noFill/>
        </p:spPr>
        <p:txBody>
          <a:bodyPr wrap="square" rtlCol="0">
            <a:spAutoFit/>
          </a:bodyPr>
          <a:lstStyle/>
          <a:p>
            <a:r>
              <a:rPr lang="fr-FR" dirty="0">
                <a:solidFill>
                  <a:srgbClr val="FF0000"/>
                </a:solidFill>
              </a:rPr>
              <a:t>Principe</a:t>
            </a:r>
          </a:p>
        </p:txBody>
      </p:sp>
      <p:sp>
        <p:nvSpPr>
          <p:cNvPr id="11355" name="Rectangle 91"/>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fr-FR" dirty="0"/>
          </a:p>
        </p:txBody>
      </p:sp>
      <p:sp>
        <p:nvSpPr>
          <p:cNvPr id="331" name="Rectangle 330"/>
          <p:cNvSpPr/>
          <p:nvPr/>
        </p:nvSpPr>
        <p:spPr>
          <a:xfrm>
            <a:off x="0" y="2143116"/>
            <a:ext cx="9144000" cy="1077218"/>
          </a:xfrm>
          <a:prstGeom prst="rect">
            <a:avLst/>
          </a:prstGeom>
        </p:spPr>
        <p:txBody>
          <a:bodyPr wrap="square">
            <a:spAutoFit/>
          </a:bodyPr>
          <a:lstStyle/>
          <a:p>
            <a:pPr algn="just"/>
            <a:r>
              <a:rPr lang="fr-FR" sz="1600" b="1" dirty="0">
                <a:latin typeface="Times New Roman" pitchFamily="18" charset="0"/>
                <a:cs typeface="Times New Roman" pitchFamily="18" charset="0"/>
              </a:rPr>
              <a:t>	Lorsqu'un rayonnement quelconque (photons X ou γ , électrons, ions, protons), traverse un échantillon il interagit avec celui-ci de deux manières:</a:t>
            </a:r>
          </a:p>
          <a:p>
            <a:pPr algn="just"/>
            <a:r>
              <a:rPr lang="fr-FR" sz="1600" b="1" dirty="0">
                <a:latin typeface="Times New Roman" pitchFamily="18" charset="0"/>
                <a:cs typeface="Times New Roman" pitchFamily="18" charset="0"/>
              </a:rPr>
              <a:t>Elastique : avec perte d'énergie pour les électrons incidents.</a:t>
            </a:r>
          </a:p>
          <a:p>
            <a:pPr algn="just"/>
            <a:r>
              <a:rPr lang="fr-FR" sz="1600" b="1" dirty="0">
                <a:latin typeface="Times New Roman" pitchFamily="18" charset="0"/>
                <a:cs typeface="Times New Roman" pitchFamily="18" charset="0"/>
              </a:rPr>
              <a:t>Inélastique : avec perte d’énergie pour les électrons incidents (c’est le cas de la fluorescence X)</a:t>
            </a:r>
            <a:endParaRPr lang="fr-FR" sz="1600" dirty="0">
              <a:latin typeface="Times New Roman" pitchFamily="18" charset="0"/>
              <a:cs typeface="Times New Roman" pitchFamily="18" charset="0"/>
            </a:endParaRPr>
          </a:p>
        </p:txBody>
      </p:sp>
      <p:sp>
        <p:nvSpPr>
          <p:cNvPr id="332" name="ZoneTexte 331"/>
          <p:cNvSpPr txBox="1"/>
          <p:nvPr/>
        </p:nvSpPr>
        <p:spPr>
          <a:xfrm>
            <a:off x="0" y="3630043"/>
            <a:ext cx="9144000" cy="584775"/>
          </a:xfrm>
          <a:prstGeom prst="rect">
            <a:avLst/>
          </a:prstGeom>
          <a:noFill/>
        </p:spPr>
        <p:txBody>
          <a:bodyPr wrap="square" rtlCol="0">
            <a:spAutoFit/>
          </a:bodyPr>
          <a:lstStyle/>
          <a:p>
            <a:pPr algn="just"/>
            <a:r>
              <a:rPr lang="fr-FR" sz="1600" b="1" dirty="0">
                <a:latin typeface="Times New Roman" pitchFamily="18" charset="0"/>
                <a:cs typeface="Times New Roman" pitchFamily="18" charset="0"/>
              </a:rPr>
              <a:t>	Lorsqu'un photon interagit de manière inélastique avec un atome, il y a une certaine probabilité qu’il arrache un de ses électrons, ionisant ainsi l’atome qui passe à l’état excité. </a:t>
            </a:r>
            <a:endParaRPr lang="fr-FR" sz="1600" dirty="0">
              <a:latin typeface="Times New Roman" pitchFamily="18" charset="0"/>
              <a:cs typeface="Times New Roman" pitchFamily="18" charset="0"/>
            </a:endParaRPr>
          </a:p>
        </p:txBody>
      </p:sp>
      <p:sp>
        <p:nvSpPr>
          <p:cNvPr id="423" name="ZoneTexte 422"/>
          <p:cNvSpPr txBox="1"/>
          <p:nvPr/>
        </p:nvSpPr>
        <p:spPr>
          <a:xfrm>
            <a:off x="-32" y="3286124"/>
            <a:ext cx="1571636" cy="369332"/>
          </a:xfrm>
          <a:prstGeom prst="rect">
            <a:avLst/>
          </a:prstGeom>
          <a:noFill/>
        </p:spPr>
        <p:txBody>
          <a:bodyPr wrap="square" rtlCol="0">
            <a:spAutoFit/>
          </a:bodyPr>
          <a:lstStyle/>
          <a:p>
            <a:r>
              <a:rPr lang="fr-FR" dirty="0">
                <a:solidFill>
                  <a:srgbClr val="FF0000"/>
                </a:solidFill>
              </a:rPr>
              <a:t>Fluorescence</a:t>
            </a:r>
          </a:p>
        </p:txBody>
      </p:sp>
      <p:pic>
        <p:nvPicPr>
          <p:cNvPr id="2050" name="Picture 2" descr="http://chemphys.u-strasbg.fr/mpb/teach/daniel/Projet/images/FX_atom.gif"/>
          <p:cNvPicPr>
            <a:picLocks noChangeAspect="1" noChangeArrowheads="1" noCrop="1"/>
          </p:cNvPicPr>
          <p:nvPr/>
        </p:nvPicPr>
        <p:blipFill>
          <a:blip r:embed="rId2"/>
          <a:srcRect/>
          <a:stretch>
            <a:fillRect/>
          </a:stretch>
        </p:blipFill>
        <p:spPr bwMode="auto">
          <a:xfrm>
            <a:off x="5715008" y="4370339"/>
            <a:ext cx="2286040" cy="2286042"/>
          </a:xfrm>
          <a:prstGeom prst="rect">
            <a:avLst/>
          </a:prstGeom>
          <a:noFill/>
        </p:spPr>
      </p:pic>
      <p:grpSp>
        <p:nvGrpSpPr>
          <p:cNvPr id="18" name="Groupe 17"/>
          <p:cNvGrpSpPr/>
          <p:nvPr/>
        </p:nvGrpSpPr>
        <p:grpSpPr>
          <a:xfrm>
            <a:off x="251520" y="4370339"/>
            <a:ext cx="4905096" cy="2214578"/>
            <a:chOff x="285720" y="4357694"/>
            <a:chExt cx="4905096" cy="2214578"/>
          </a:xfrm>
        </p:grpSpPr>
        <p:grpSp>
          <p:nvGrpSpPr>
            <p:cNvPr id="16" name="Groupe 15"/>
            <p:cNvGrpSpPr/>
            <p:nvPr/>
          </p:nvGrpSpPr>
          <p:grpSpPr>
            <a:xfrm>
              <a:off x="285720" y="4357694"/>
              <a:ext cx="4905096" cy="2214578"/>
              <a:chOff x="285720" y="4357694"/>
              <a:chExt cx="4905096" cy="2214578"/>
            </a:xfrm>
          </p:grpSpPr>
          <p:pic>
            <p:nvPicPr>
              <p:cNvPr id="12" name="Picture 4" descr="http://uatrs.cnrst.ma/templates/aurora/images/blue/fluo_2.PNG"/>
              <p:cNvPicPr>
                <a:picLocks noChangeAspect="1" noChangeArrowheads="1"/>
              </p:cNvPicPr>
              <p:nvPr/>
            </p:nvPicPr>
            <p:blipFill>
              <a:blip r:embed="rId3"/>
              <a:srcRect/>
              <a:stretch>
                <a:fillRect/>
              </a:stretch>
            </p:blipFill>
            <p:spPr bwMode="auto">
              <a:xfrm>
                <a:off x="285720" y="4389077"/>
                <a:ext cx="4905096" cy="2183195"/>
              </a:xfrm>
              <a:prstGeom prst="rect">
                <a:avLst/>
              </a:prstGeom>
              <a:noFill/>
            </p:spPr>
          </p:pic>
          <p:sp>
            <p:nvSpPr>
              <p:cNvPr id="13" name="ZoneTexte 12"/>
              <p:cNvSpPr txBox="1"/>
              <p:nvPr/>
            </p:nvSpPr>
            <p:spPr>
              <a:xfrm>
                <a:off x="1071538" y="6202940"/>
                <a:ext cx="2143140" cy="369332"/>
              </a:xfrm>
              <a:prstGeom prst="rect">
                <a:avLst/>
              </a:prstGeom>
              <a:solidFill>
                <a:schemeClr val="bg1"/>
              </a:solidFill>
            </p:spPr>
            <p:txBody>
              <a:bodyPr wrap="square" rtlCol="0">
                <a:spAutoFit/>
              </a:bodyPr>
              <a:lstStyle/>
              <a:p>
                <a:r>
                  <a:rPr lang="fr-FR" dirty="0"/>
                  <a:t>Photon incident (</a:t>
                </a:r>
                <a:r>
                  <a:rPr lang="fr-FR" dirty="0" err="1"/>
                  <a:t>h</a:t>
                </a:r>
                <a:r>
                  <a:rPr lang="fr-FR" dirty="0" err="1">
                    <a:latin typeface="Symbol" pitchFamily="18" charset="2"/>
                  </a:rPr>
                  <a:t>n</a:t>
                </a:r>
                <a:r>
                  <a:rPr lang="fr-FR" dirty="0">
                    <a:latin typeface="Symbol" pitchFamily="18" charset="2"/>
                  </a:rPr>
                  <a:t>)</a:t>
                </a:r>
              </a:p>
            </p:txBody>
          </p:sp>
          <p:sp>
            <p:nvSpPr>
              <p:cNvPr id="14" name="ZoneTexte 13"/>
              <p:cNvSpPr txBox="1"/>
              <p:nvPr/>
            </p:nvSpPr>
            <p:spPr>
              <a:xfrm>
                <a:off x="2428860" y="4357694"/>
                <a:ext cx="1643074" cy="369332"/>
              </a:xfrm>
              <a:prstGeom prst="rect">
                <a:avLst/>
              </a:prstGeom>
              <a:solidFill>
                <a:schemeClr val="bg1"/>
              </a:solidFill>
            </p:spPr>
            <p:txBody>
              <a:bodyPr wrap="square" rtlCol="0">
                <a:spAutoFit/>
              </a:bodyPr>
              <a:lstStyle/>
              <a:p>
                <a:r>
                  <a:rPr lang="fr-FR" dirty="0"/>
                  <a:t>Électron éjecté</a:t>
                </a:r>
                <a:endParaRPr lang="fr-FR" dirty="0">
                  <a:latin typeface="Symbol" pitchFamily="18" charset="2"/>
                </a:endParaRPr>
              </a:p>
            </p:txBody>
          </p:sp>
          <p:sp>
            <p:nvSpPr>
              <p:cNvPr id="15" name="ZoneTexte 14"/>
              <p:cNvSpPr txBox="1"/>
              <p:nvPr/>
            </p:nvSpPr>
            <p:spPr>
              <a:xfrm>
                <a:off x="2071670" y="4786322"/>
                <a:ext cx="428628" cy="369332"/>
              </a:xfrm>
              <a:prstGeom prst="rect">
                <a:avLst/>
              </a:prstGeom>
              <a:noFill/>
            </p:spPr>
            <p:txBody>
              <a:bodyPr wrap="square" rtlCol="0">
                <a:spAutoFit/>
              </a:bodyPr>
              <a:lstStyle/>
              <a:p>
                <a:r>
                  <a:rPr lang="fr-FR" dirty="0"/>
                  <a:t>e</a:t>
                </a:r>
                <a:r>
                  <a:rPr lang="fr-FR" baseline="30000" dirty="0"/>
                  <a:t>-</a:t>
                </a:r>
              </a:p>
            </p:txBody>
          </p:sp>
        </p:grpSp>
        <p:sp>
          <p:nvSpPr>
            <p:cNvPr id="17" name="ZoneTexte 16"/>
            <p:cNvSpPr txBox="1"/>
            <p:nvPr/>
          </p:nvSpPr>
          <p:spPr>
            <a:xfrm>
              <a:off x="3044092" y="5286388"/>
              <a:ext cx="857256" cy="369332"/>
            </a:xfrm>
            <a:prstGeom prst="rect">
              <a:avLst/>
            </a:prstGeom>
            <a:noFill/>
          </p:spPr>
          <p:txBody>
            <a:bodyPr wrap="square" rtlCol="0">
              <a:spAutoFit/>
            </a:bodyPr>
            <a:lstStyle/>
            <a:p>
              <a:r>
                <a:rPr lang="fr-FR" dirty="0"/>
                <a:t>Noyau</a:t>
              </a:r>
            </a:p>
          </p:txBody>
        </p:sp>
      </p:gr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357166"/>
            <a:ext cx="9144000" cy="2031325"/>
          </a:xfrm>
          <a:prstGeom prst="rect">
            <a:avLst/>
          </a:prstGeom>
        </p:spPr>
        <p:txBody>
          <a:bodyPr wrap="square">
            <a:spAutoFit/>
          </a:bodyPr>
          <a:lstStyle/>
          <a:p>
            <a:r>
              <a:rPr lang="fr-FR" b="1" dirty="0">
                <a:latin typeface="Times New Roman" pitchFamily="18" charset="0"/>
                <a:cs typeface="Times New Roman" pitchFamily="18" charset="0"/>
              </a:rPr>
              <a:t>	La fréquence d'une raie est fonction, suivant la relation ΔE = </a:t>
            </a:r>
            <a:r>
              <a:rPr lang="fr-FR" b="1" dirty="0" err="1">
                <a:latin typeface="Times New Roman" pitchFamily="18" charset="0"/>
                <a:cs typeface="Times New Roman" pitchFamily="18" charset="0"/>
              </a:rPr>
              <a:t>h.ν</a:t>
            </a:r>
            <a:r>
              <a:rPr lang="fr-FR" b="1" dirty="0">
                <a:latin typeface="Times New Roman" pitchFamily="18" charset="0"/>
                <a:cs typeface="Times New Roman" pitchFamily="18" charset="0"/>
              </a:rPr>
              <a:t>, de la différence d'énergie entre l'état initial et l'état final.</a:t>
            </a:r>
          </a:p>
          <a:p>
            <a:r>
              <a:rPr lang="fr-FR" b="1" dirty="0">
                <a:latin typeface="Times New Roman" pitchFamily="18" charset="0"/>
                <a:cs typeface="Times New Roman" pitchFamily="18" charset="0"/>
              </a:rPr>
              <a:t>	Par exemple, si ν(K</a:t>
            </a:r>
            <a:r>
              <a:rPr lang="fr-FR" b="1" baseline="-25000" dirty="0">
                <a:latin typeface="Times New Roman" pitchFamily="18" charset="0"/>
                <a:cs typeface="Times New Roman" pitchFamily="18" charset="0"/>
              </a:rPr>
              <a:t>α1</a:t>
            </a:r>
            <a:r>
              <a:rPr lang="fr-FR" b="1" dirty="0">
                <a:latin typeface="Times New Roman" pitchFamily="18" charset="0"/>
                <a:cs typeface="Times New Roman" pitchFamily="18" charset="0"/>
              </a:rPr>
              <a:t>)  désigne la fréquence caractéristique de la raie K</a:t>
            </a:r>
            <a:r>
              <a:rPr lang="fr-FR" b="1" baseline="-25000" dirty="0">
                <a:latin typeface="Times New Roman" pitchFamily="18" charset="0"/>
                <a:cs typeface="Times New Roman" pitchFamily="18" charset="0"/>
              </a:rPr>
              <a:t>α1</a:t>
            </a:r>
            <a:r>
              <a:rPr lang="fr-FR" b="1" dirty="0">
                <a:latin typeface="Times New Roman" pitchFamily="18" charset="0"/>
                <a:cs typeface="Times New Roman" pitchFamily="18" charset="0"/>
              </a:rPr>
              <a:t>, </a:t>
            </a:r>
          </a:p>
          <a:p>
            <a:r>
              <a:rPr lang="fr-FR" b="1" dirty="0">
                <a:latin typeface="Times New Roman" pitchFamily="18" charset="0"/>
                <a:cs typeface="Times New Roman" pitchFamily="18" charset="0"/>
              </a:rPr>
              <a:t>on a: (</a:t>
            </a:r>
            <a:r>
              <a:rPr lang="fr-FR" b="1" dirty="0" err="1">
                <a:latin typeface="Times New Roman" pitchFamily="18" charset="0"/>
                <a:cs typeface="Times New Roman" pitchFamily="18" charset="0"/>
              </a:rPr>
              <a:t>h.ν</a:t>
            </a:r>
            <a:r>
              <a:rPr lang="fr-FR" b="1" dirty="0">
                <a:latin typeface="Times New Roman" pitchFamily="18" charset="0"/>
                <a:cs typeface="Times New Roman" pitchFamily="18" charset="0"/>
              </a:rPr>
              <a:t>)</a:t>
            </a:r>
            <a:r>
              <a:rPr lang="fr-FR" b="1" baseline="-25000" dirty="0">
                <a:latin typeface="Times New Roman" pitchFamily="18" charset="0"/>
                <a:cs typeface="Times New Roman" pitchFamily="18" charset="0"/>
              </a:rPr>
              <a:t>Kα1 </a:t>
            </a:r>
            <a:r>
              <a:rPr lang="fr-FR" b="1" dirty="0">
                <a:latin typeface="Times New Roman" pitchFamily="18" charset="0"/>
                <a:cs typeface="Times New Roman" pitchFamily="18" charset="0"/>
              </a:rPr>
              <a:t>= E(L</a:t>
            </a:r>
            <a:r>
              <a:rPr lang="fr-FR" b="1" baseline="-25000" dirty="0">
                <a:latin typeface="Times New Roman" pitchFamily="18" charset="0"/>
                <a:cs typeface="Times New Roman" pitchFamily="18" charset="0"/>
              </a:rPr>
              <a:t>III </a:t>
            </a:r>
            <a:r>
              <a:rPr lang="fr-FR" b="1" dirty="0">
                <a:latin typeface="Times New Roman" pitchFamily="18" charset="0"/>
                <a:cs typeface="Times New Roman" pitchFamily="18" charset="0"/>
              </a:rPr>
              <a:t>) - E(K )</a:t>
            </a:r>
          </a:p>
          <a:p>
            <a:r>
              <a:rPr lang="fr-FR" b="1" dirty="0">
                <a:latin typeface="Times New Roman" pitchFamily="18" charset="0"/>
                <a:cs typeface="Times New Roman" pitchFamily="18" charset="0"/>
              </a:rPr>
              <a:t>	La relation </a:t>
            </a:r>
            <a:r>
              <a:rPr lang="fr-FR" b="1" dirty="0" err="1">
                <a:latin typeface="Times New Roman" pitchFamily="18" charset="0"/>
                <a:cs typeface="Times New Roman" pitchFamily="18" charset="0"/>
              </a:rPr>
              <a:t>λ.ν</a:t>
            </a:r>
            <a:r>
              <a:rPr lang="fr-FR" b="1" dirty="0">
                <a:latin typeface="Times New Roman" pitchFamily="18" charset="0"/>
                <a:cs typeface="Times New Roman" pitchFamily="18" charset="0"/>
              </a:rPr>
              <a:t> =c permet d'exprimer la longueur d'onde λ = </a:t>
            </a:r>
            <a:r>
              <a:rPr lang="fr-FR" b="1" dirty="0" err="1">
                <a:latin typeface="Times New Roman" pitchFamily="18" charset="0"/>
                <a:cs typeface="Times New Roman" pitchFamily="18" charset="0"/>
              </a:rPr>
              <a:t>h.c</a:t>
            </a:r>
            <a:r>
              <a:rPr lang="fr-FR" b="1" dirty="0">
                <a:latin typeface="Times New Roman" pitchFamily="18" charset="0"/>
                <a:cs typeface="Times New Roman" pitchFamily="18" charset="0"/>
              </a:rPr>
              <a:t> / ΔE </a:t>
            </a:r>
          </a:p>
          <a:p>
            <a:r>
              <a:rPr lang="fr-FR" b="1" dirty="0">
                <a:latin typeface="Times New Roman" pitchFamily="18" charset="0"/>
                <a:cs typeface="Times New Roman" pitchFamily="18" charset="0"/>
              </a:rPr>
              <a:t>	En analyse par fluorescence X, le domaine de longueur d'onde considéré va de 10 à 0.01 nm, ce qui correspond à un spectre d'énergie allant de 0.1 à 100 </a:t>
            </a:r>
            <a:r>
              <a:rPr lang="fr-FR" b="1" dirty="0" err="1">
                <a:latin typeface="Times New Roman" pitchFamily="18" charset="0"/>
                <a:cs typeface="Times New Roman" pitchFamily="18" charset="0"/>
              </a:rPr>
              <a:t>keV</a:t>
            </a:r>
            <a:r>
              <a:rPr lang="fr-FR" b="1" dirty="0">
                <a:latin typeface="Times New Roman" pitchFamily="18" charset="0"/>
                <a:cs typeface="Times New Roman" pitchFamily="18" charset="0"/>
              </a:rPr>
              <a:t>.</a:t>
            </a:r>
          </a:p>
        </p:txBody>
      </p:sp>
      <p:sp>
        <p:nvSpPr>
          <p:cNvPr id="3" name="Rectangle 2"/>
          <p:cNvSpPr/>
          <p:nvPr/>
        </p:nvSpPr>
        <p:spPr>
          <a:xfrm>
            <a:off x="0" y="0"/>
            <a:ext cx="2943883" cy="369332"/>
          </a:xfrm>
          <a:prstGeom prst="rect">
            <a:avLst/>
          </a:prstGeom>
        </p:spPr>
        <p:txBody>
          <a:bodyPr wrap="none">
            <a:spAutoFit/>
          </a:bodyPr>
          <a:lstStyle/>
          <a:p>
            <a:r>
              <a:rPr lang="fr-FR" b="1" dirty="0">
                <a:solidFill>
                  <a:srgbClr val="FF0000"/>
                </a:solidFill>
              </a:rPr>
              <a:t>Relation Fréquence / Energie</a:t>
            </a:r>
          </a:p>
        </p:txBody>
      </p:sp>
      <p:sp>
        <p:nvSpPr>
          <p:cNvPr id="5" name="Rectangle 4"/>
          <p:cNvSpPr/>
          <p:nvPr/>
        </p:nvSpPr>
        <p:spPr>
          <a:xfrm>
            <a:off x="0" y="3000372"/>
            <a:ext cx="9144000" cy="2862322"/>
          </a:xfrm>
          <a:prstGeom prst="rect">
            <a:avLst/>
          </a:prstGeom>
        </p:spPr>
        <p:txBody>
          <a:bodyPr wrap="square">
            <a:spAutoFit/>
          </a:bodyPr>
          <a:lstStyle/>
          <a:p>
            <a:pPr algn="just"/>
            <a:r>
              <a:rPr lang="fr-FR" b="1" dirty="0"/>
              <a:t>Le Tantale (Ta) possède les raies K suivantes, en nomenclature IUPAC et Siegbahn:</a:t>
            </a:r>
          </a:p>
          <a:p>
            <a:pPr algn="just"/>
            <a:r>
              <a:rPr lang="fr-FR" b="1" dirty="0"/>
              <a:t>	IUPAC    Siegbahn 	   eV 	Intensité</a:t>
            </a:r>
          </a:p>
          <a:p>
            <a:pPr algn="just"/>
            <a:r>
              <a:rPr lang="fr-FR" b="1" dirty="0"/>
              <a:t>	K-L</a:t>
            </a:r>
            <a:r>
              <a:rPr lang="fr-FR" b="1" baseline="-25000" dirty="0"/>
              <a:t>1</a:t>
            </a:r>
            <a:r>
              <a:rPr lang="fr-FR" b="1" dirty="0"/>
              <a:t> 	K</a:t>
            </a:r>
            <a:r>
              <a:rPr lang="el-GR" b="1" baseline="-25000" dirty="0"/>
              <a:t>α3</a:t>
            </a:r>
            <a:r>
              <a:rPr lang="el-GR" b="1" dirty="0"/>
              <a:t> </a:t>
            </a:r>
            <a:r>
              <a:rPr lang="fr-FR" b="1" dirty="0"/>
              <a:t>	</a:t>
            </a:r>
            <a:r>
              <a:rPr lang="el-GR" b="1" dirty="0"/>
              <a:t>55734 </a:t>
            </a:r>
            <a:r>
              <a:rPr lang="fr-FR" b="1" dirty="0"/>
              <a:t>	</a:t>
            </a:r>
            <a:r>
              <a:rPr lang="el-GR" b="1" dirty="0"/>
              <a:t>0.0001</a:t>
            </a:r>
          </a:p>
          <a:p>
            <a:pPr algn="just"/>
            <a:r>
              <a:rPr lang="fr-FR" b="1" dirty="0"/>
              <a:t>	K-L</a:t>
            </a:r>
            <a:r>
              <a:rPr lang="fr-FR" b="1" baseline="-25000" dirty="0"/>
              <a:t>2</a:t>
            </a:r>
            <a:r>
              <a:rPr lang="fr-FR" b="1" dirty="0"/>
              <a:t> 	K</a:t>
            </a:r>
            <a:r>
              <a:rPr lang="el-GR" b="1" baseline="-25000" dirty="0"/>
              <a:t>α2 </a:t>
            </a:r>
            <a:r>
              <a:rPr lang="fr-FR" b="1" dirty="0"/>
              <a:t>	</a:t>
            </a:r>
            <a:r>
              <a:rPr lang="el-GR" b="1" dirty="0"/>
              <a:t>56280 </a:t>
            </a:r>
            <a:r>
              <a:rPr lang="fr-FR" b="1" dirty="0"/>
              <a:t>	</a:t>
            </a:r>
            <a:r>
              <a:rPr lang="el-GR" b="1" dirty="0"/>
              <a:t>0.2874</a:t>
            </a:r>
          </a:p>
          <a:p>
            <a:pPr algn="just"/>
            <a:r>
              <a:rPr lang="fr-FR" b="1" dirty="0"/>
              <a:t>	K-L</a:t>
            </a:r>
            <a:r>
              <a:rPr lang="fr-FR" b="1" baseline="-25000" dirty="0"/>
              <a:t>3</a:t>
            </a:r>
            <a:r>
              <a:rPr lang="fr-FR" b="1" dirty="0"/>
              <a:t> 	K</a:t>
            </a:r>
            <a:r>
              <a:rPr lang="el-GR" b="1" baseline="-25000" dirty="0"/>
              <a:t>α1</a:t>
            </a:r>
            <a:r>
              <a:rPr lang="el-GR" b="1" dirty="0"/>
              <a:t> </a:t>
            </a:r>
            <a:r>
              <a:rPr lang="fr-FR" b="1" dirty="0"/>
              <a:t>	</a:t>
            </a:r>
            <a:r>
              <a:rPr lang="el-GR" b="1" dirty="0"/>
              <a:t>57535 </a:t>
            </a:r>
            <a:r>
              <a:rPr lang="fr-FR" b="1" dirty="0"/>
              <a:t>	</a:t>
            </a:r>
            <a:r>
              <a:rPr lang="el-GR" b="1" dirty="0"/>
              <a:t>0.5020</a:t>
            </a:r>
          </a:p>
          <a:p>
            <a:pPr algn="just"/>
            <a:r>
              <a:rPr lang="fr-FR" b="1" dirty="0"/>
              <a:t>	K-M</a:t>
            </a:r>
            <a:r>
              <a:rPr lang="fr-FR" b="1" baseline="-25000" dirty="0"/>
              <a:t>2</a:t>
            </a:r>
            <a:r>
              <a:rPr lang="fr-FR" b="1" dirty="0"/>
              <a:t>	 K</a:t>
            </a:r>
            <a:r>
              <a:rPr lang="el-GR" b="1" baseline="-25000" dirty="0"/>
              <a:t>β3 </a:t>
            </a:r>
            <a:r>
              <a:rPr lang="fr-FR" b="1" dirty="0"/>
              <a:t>	</a:t>
            </a:r>
            <a:r>
              <a:rPr lang="el-GR" b="1" dirty="0"/>
              <a:t>64947 </a:t>
            </a:r>
            <a:r>
              <a:rPr lang="fr-FR" b="1" dirty="0"/>
              <a:t>	</a:t>
            </a:r>
            <a:r>
              <a:rPr lang="el-GR" b="1" dirty="0"/>
              <a:t>0.0560</a:t>
            </a:r>
          </a:p>
          <a:p>
            <a:pPr algn="just"/>
            <a:r>
              <a:rPr lang="fr-FR" b="1" dirty="0"/>
              <a:t>	K-M</a:t>
            </a:r>
            <a:r>
              <a:rPr lang="fr-FR" b="1" baseline="-25000" dirty="0"/>
              <a:t>3</a:t>
            </a:r>
            <a:r>
              <a:rPr lang="fr-FR" b="1" dirty="0"/>
              <a:t> 	K</a:t>
            </a:r>
            <a:r>
              <a:rPr lang="el-GR" b="1" baseline="-25000" dirty="0"/>
              <a:t>β1</a:t>
            </a:r>
            <a:r>
              <a:rPr lang="el-GR" b="1" dirty="0"/>
              <a:t> </a:t>
            </a:r>
            <a:r>
              <a:rPr lang="fr-FR" b="1" dirty="0"/>
              <a:t>	</a:t>
            </a:r>
            <a:r>
              <a:rPr lang="el-GR" b="1" dirty="0"/>
              <a:t>65222 </a:t>
            </a:r>
            <a:r>
              <a:rPr lang="fr-FR" b="1" dirty="0"/>
              <a:t>	</a:t>
            </a:r>
            <a:r>
              <a:rPr lang="el-GR" b="1" dirty="0"/>
              <a:t>0.1082</a:t>
            </a:r>
          </a:p>
          <a:p>
            <a:pPr algn="just"/>
            <a:r>
              <a:rPr lang="fr-FR" b="1" dirty="0"/>
              <a:t>	K-M</a:t>
            </a:r>
            <a:r>
              <a:rPr lang="fr-FR" b="1" baseline="-25000" dirty="0"/>
              <a:t>4,5</a:t>
            </a:r>
            <a:r>
              <a:rPr lang="fr-FR" b="1" dirty="0"/>
              <a:t> 	K</a:t>
            </a:r>
            <a:r>
              <a:rPr lang="el-GR" b="1" baseline="-25000" dirty="0"/>
              <a:t>β5</a:t>
            </a:r>
            <a:r>
              <a:rPr lang="el-GR" b="1" dirty="0"/>
              <a:t> </a:t>
            </a:r>
            <a:r>
              <a:rPr lang="fr-FR" b="1" dirty="0"/>
              <a:t>	</a:t>
            </a:r>
            <a:r>
              <a:rPr lang="el-GR" b="1" dirty="0"/>
              <a:t>65623 </a:t>
            </a:r>
            <a:r>
              <a:rPr lang="fr-FR" b="1" dirty="0"/>
              <a:t>	</a:t>
            </a:r>
            <a:r>
              <a:rPr lang="el-GR" b="1" dirty="0"/>
              <a:t>0.0024</a:t>
            </a:r>
          </a:p>
          <a:p>
            <a:pPr algn="just"/>
            <a:r>
              <a:rPr lang="fr-FR" b="1" dirty="0"/>
              <a:t>	K-N</a:t>
            </a:r>
            <a:r>
              <a:rPr lang="fr-FR" b="1" baseline="-25000" dirty="0"/>
              <a:t>2,3 </a:t>
            </a:r>
            <a:r>
              <a:rPr lang="fr-FR" b="1" dirty="0"/>
              <a:t>	K</a:t>
            </a:r>
            <a:r>
              <a:rPr lang="el-GR" b="1" baseline="-25000" dirty="0"/>
              <a:t>β2</a:t>
            </a:r>
            <a:r>
              <a:rPr lang="el-GR" b="1" dirty="0"/>
              <a:t> </a:t>
            </a:r>
            <a:r>
              <a:rPr lang="fr-FR" b="1" dirty="0"/>
              <a:t>	</a:t>
            </a:r>
            <a:r>
              <a:rPr lang="el-GR" b="1" dirty="0"/>
              <a:t>66952 </a:t>
            </a:r>
            <a:r>
              <a:rPr lang="fr-FR" b="1" dirty="0"/>
              <a:t>	</a:t>
            </a:r>
            <a:r>
              <a:rPr lang="el-GR" b="1" dirty="0"/>
              <a:t>0.0429</a:t>
            </a:r>
          </a:p>
          <a:p>
            <a:pPr algn="just"/>
            <a:r>
              <a:rPr lang="fr-FR" b="1" dirty="0"/>
              <a:t>	K-N</a:t>
            </a:r>
            <a:r>
              <a:rPr lang="fr-FR" b="1" baseline="-25000" dirty="0"/>
              <a:t>4,5</a:t>
            </a:r>
            <a:r>
              <a:rPr lang="fr-FR" b="1" dirty="0"/>
              <a:t> 	K</a:t>
            </a:r>
            <a:r>
              <a:rPr lang="el-GR" b="1" baseline="-25000" dirty="0"/>
              <a:t>β4</a:t>
            </a:r>
            <a:r>
              <a:rPr lang="el-GR" b="1" dirty="0"/>
              <a:t> </a:t>
            </a:r>
            <a:r>
              <a:rPr lang="fr-FR" b="1" dirty="0"/>
              <a:t>	</a:t>
            </a:r>
            <a:r>
              <a:rPr lang="el-GR" b="1" dirty="0"/>
              <a:t>67178 </a:t>
            </a:r>
            <a:r>
              <a:rPr lang="fr-FR" b="1" dirty="0"/>
              <a:t>	</a:t>
            </a:r>
            <a:r>
              <a:rPr lang="el-GR" b="1" dirty="0"/>
              <a:t>0.0006</a:t>
            </a:r>
            <a:endParaRPr lang="fr-FR" b="1" dirty="0"/>
          </a:p>
        </p:txBody>
      </p:sp>
      <p:sp>
        <p:nvSpPr>
          <p:cNvPr id="6" name="Rectangle 5"/>
          <p:cNvSpPr/>
          <p:nvPr/>
        </p:nvSpPr>
        <p:spPr>
          <a:xfrm>
            <a:off x="0" y="2559602"/>
            <a:ext cx="1997213" cy="369332"/>
          </a:xfrm>
          <a:prstGeom prst="rect">
            <a:avLst/>
          </a:prstGeom>
        </p:spPr>
        <p:txBody>
          <a:bodyPr wrap="none">
            <a:spAutoFit/>
          </a:bodyPr>
          <a:lstStyle/>
          <a:p>
            <a:pPr algn="just"/>
            <a:r>
              <a:rPr lang="fr-FR" b="1" dirty="0">
                <a:solidFill>
                  <a:srgbClr val="FF0000"/>
                </a:solidFill>
              </a:rPr>
              <a:t>Exemple de calcul </a:t>
            </a:r>
          </a:p>
        </p:txBody>
      </p:sp>
      <p:sp>
        <p:nvSpPr>
          <p:cNvPr id="7" name="Rectangle 6"/>
          <p:cNvSpPr/>
          <p:nvPr/>
        </p:nvSpPr>
        <p:spPr>
          <a:xfrm>
            <a:off x="0" y="6068817"/>
            <a:ext cx="9144000" cy="646331"/>
          </a:xfrm>
          <a:prstGeom prst="rect">
            <a:avLst/>
          </a:prstGeom>
        </p:spPr>
        <p:txBody>
          <a:bodyPr wrap="square">
            <a:spAutoFit/>
          </a:bodyPr>
          <a:lstStyle/>
          <a:p>
            <a:pPr algn="just"/>
            <a:r>
              <a:rPr lang="fr-FR" b="1" dirty="0"/>
              <a:t>	La raie K</a:t>
            </a:r>
            <a:r>
              <a:rPr lang="fr-FR" b="1" baseline="-25000" dirty="0">
                <a:latin typeface="Symbol" pitchFamily="18" charset="2"/>
              </a:rPr>
              <a:t>a</a:t>
            </a:r>
            <a:r>
              <a:rPr lang="fr-FR" b="1" baseline="-25000" dirty="0"/>
              <a:t>2 </a:t>
            </a:r>
            <a:r>
              <a:rPr lang="fr-FR" b="1" dirty="0"/>
              <a:t>(56280 eV), qui correspond à K-L</a:t>
            </a:r>
            <a:r>
              <a:rPr lang="fr-FR" b="1" baseline="-25000" dirty="0"/>
              <a:t>2</a:t>
            </a:r>
            <a:r>
              <a:rPr lang="fr-FR" b="1" dirty="0"/>
              <a:t>, en soustrayant l'énergie du niveau L</a:t>
            </a:r>
            <a:r>
              <a:rPr lang="fr-FR" b="1" baseline="-25000" dirty="0"/>
              <a:t>2</a:t>
            </a:r>
            <a:r>
              <a:rPr lang="fr-FR" b="1" dirty="0"/>
              <a:t> à celle du niveau K: 67416 - 11136 = 56280 eV.</a:t>
            </a:r>
            <a:endParaRPr lang="fr-FR"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04950" y="714375"/>
            <a:ext cx="6134100" cy="54292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67058157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500042"/>
            <a:ext cx="9144000" cy="1200329"/>
          </a:xfrm>
          <a:prstGeom prst="rect">
            <a:avLst/>
          </a:prstGeom>
        </p:spPr>
        <p:txBody>
          <a:bodyPr wrap="square">
            <a:spAutoFit/>
          </a:bodyPr>
          <a:lstStyle/>
          <a:p>
            <a:pPr algn="just"/>
            <a:r>
              <a:rPr lang="fr-FR" b="1" dirty="0">
                <a:latin typeface="Times New Roman" pitchFamily="18" charset="0"/>
                <a:cs typeface="Times New Roman" pitchFamily="18" charset="0"/>
              </a:rPr>
              <a:t>	Cette loi relie la longueur d'onde λ d'une raie de fluorescence X au numéro atomique </a:t>
            </a:r>
            <a:r>
              <a:rPr lang="fr-FR" b="1" i="1" dirty="0">
                <a:latin typeface="Times New Roman" pitchFamily="18" charset="0"/>
                <a:cs typeface="Times New Roman" pitchFamily="18" charset="0"/>
              </a:rPr>
              <a:t>Z de l'élément: </a:t>
            </a:r>
            <a:r>
              <a:rPr lang="el-GR" b="1" dirty="0">
                <a:latin typeface="Times New Roman" pitchFamily="18" charset="0"/>
                <a:cs typeface="Times New Roman" pitchFamily="18" charset="0"/>
              </a:rPr>
              <a:t>1/λ = </a:t>
            </a:r>
            <a:r>
              <a:rPr lang="fr-FR" b="1" i="1" dirty="0">
                <a:latin typeface="Times New Roman" pitchFamily="18" charset="0"/>
                <a:cs typeface="Times New Roman" pitchFamily="18" charset="0"/>
              </a:rPr>
              <a:t>K (Z - </a:t>
            </a:r>
            <a:r>
              <a:rPr lang="el-GR" b="1" i="1" dirty="0">
                <a:latin typeface="Times New Roman" pitchFamily="18" charset="0"/>
                <a:cs typeface="Times New Roman" pitchFamily="18" charset="0"/>
              </a:rPr>
              <a:t>σ)</a:t>
            </a:r>
            <a:r>
              <a:rPr lang="el-GR" b="1" i="1" baseline="30000" dirty="0">
                <a:latin typeface="Times New Roman" pitchFamily="18" charset="0"/>
                <a:cs typeface="Times New Roman" pitchFamily="18" charset="0"/>
              </a:rPr>
              <a:t>2</a:t>
            </a:r>
            <a:endParaRPr lang="el-GR" b="1" dirty="0">
              <a:latin typeface="Times New Roman" pitchFamily="18" charset="0"/>
              <a:cs typeface="Times New Roman" pitchFamily="18" charset="0"/>
            </a:endParaRPr>
          </a:p>
          <a:p>
            <a:pPr algn="just"/>
            <a:r>
              <a:rPr lang="fr-FR" b="1" i="1" dirty="0">
                <a:latin typeface="Times New Roman" pitchFamily="18" charset="0"/>
                <a:cs typeface="Times New Roman" pitchFamily="18" charset="0"/>
              </a:rPr>
              <a:t>	K et σ sont des constantes qui dépendent du type de raie (il y a un couple de constantes pour </a:t>
            </a:r>
            <a:r>
              <a:rPr lang="fr-FR" b="1" dirty="0">
                <a:latin typeface="Times New Roman" pitchFamily="18" charset="0"/>
                <a:cs typeface="Times New Roman" pitchFamily="18" charset="0"/>
              </a:rPr>
              <a:t>les raies </a:t>
            </a:r>
            <a:r>
              <a:rPr lang="fr-FR" b="1" dirty="0" err="1">
                <a:latin typeface="Times New Roman" pitchFamily="18" charset="0"/>
                <a:cs typeface="Times New Roman" pitchFamily="18" charset="0"/>
              </a:rPr>
              <a:t>K</a:t>
            </a:r>
            <a:r>
              <a:rPr lang="fr-FR" b="1" baseline="-25000" dirty="0" err="1">
                <a:latin typeface="Times New Roman" pitchFamily="18" charset="0"/>
                <a:cs typeface="Times New Roman" pitchFamily="18" charset="0"/>
              </a:rPr>
              <a:t>α</a:t>
            </a:r>
            <a:r>
              <a:rPr lang="fr-FR" b="1" dirty="0">
                <a:latin typeface="Times New Roman" pitchFamily="18" charset="0"/>
                <a:cs typeface="Times New Roman" pitchFamily="18" charset="0"/>
              </a:rPr>
              <a:t>, un autre pour les raies </a:t>
            </a:r>
            <a:r>
              <a:rPr lang="fr-FR" b="1" dirty="0" err="1">
                <a:latin typeface="Times New Roman" pitchFamily="18" charset="0"/>
                <a:cs typeface="Times New Roman" pitchFamily="18" charset="0"/>
              </a:rPr>
              <a:t>K</a:t>
            </a:r>
            <a:r>
              <a:rPr lang="fr-FR" b="1" baseline="-25000" dirty="0" err="1">
                <a:latin typeface="Times New Roman" pitchFamily="18" charset="0"/>
                <a:cs typeface="Times New Roman" pitchFamily="18" charset="0"/>
              </a:rPr>
              <a:t>β</a:t>
            </a:r>
            <a:r>
              <a:rPr lang="fr-FR" b="1" dirty="0">
                <a:latin typeface="Times New Roman" pitchFamily="18" charset="0"/>
                <a:cs typeface="Times New Roman" pitchFamily="18" charset="0"/>
              </a:rPr>
              <a:t>, L</a:t>
            </a:r>
            <a:r>
              <a:rPr lang="fr-FR" b="1" baseline="-25000" dirty="0">
                <a:latin typeface="Times New Roman" pitchFamily="18" charset="0"/>
                <a:cs typeface="Times New Roman" pitchFamily="18" charset="0"/>
              </a:rPr>
              <a:t>α</a:t>
            </a:r>
            <a:r>
              <a:rPr lang="fr-FR" b="1" dirty="0">
                <a:latin typeface="Times New Roman" pitchFamily="18" charset="0"/>
                <a:cs typeface="Times New Roman" pitchFamily="18" charset="0"/>
              </a:rPr>
              <a:t>...).</a:t>
            </a:r>
          </a:p>
        </p:txBody>
      </p:sp>
      <p:sp>
        <p:nvSpPr>
          <p:cNvPr id="3" name="Rectangle 2"/>
          <p:cNvSpPr/>
          <p:nvPr/>
        </p:nvSpPr>
        <p:spPr>
          <a:xfrm>
            <a:off x="0" y="0"/>
            <a:ext cx="2652777" cy="369332"/>
          </a:xfrm>
          <a:prstGeom prst="rect">
            <a:avLst/>
          </a:prstGeom>
        </p:spPr>
        <p:txBody>
          <a:bodyPr wrap="none">
            <a:spAutoFit/>
          </a:bodyPr>
          <a:lstStyle/>
          <a:p>
            <a:r>
              <a:rPr lang="fr-FR" b="1" dirty="0">
                <a:solidFill>
                  <a:srgbClr val="FF0000"/>
                </a:solidFill>
              </a:rPr>
              <a:t>Loi empirique de Moseley</a:t>
            </a:r>
          </a:p>
        </p:txBody>
      </p:sp>
      <p:sp>
        <p:nvSpPr>
          <p:cNvPr id="4" name="Rectangle 3"/>
          <p:cNvSpPr/>
          <p:nvPr/>
        </p:nvSpPr>
        <p:spPr>
          <a:xfrm>
            <a:off x="0" y="3112187"/>
            <a:ext cx="9144000" cy="2031325"/>
          </a:xfrm>
          <a:prstGeom prst="rect">
            <a:avLst/>
          </a:prstGeom>
        </p:spPr>
        <p:txBody>
          <a:bodyPr wrap="square">
            <a:spAutoFit/>
          </a:bodyPr>
          <a:lstStyle/>
          <a:p>
            <a:pPr algn="just"/>
            <a:r>
              <a:rPr lang="fr-FR" b="1" dirty="0">
                <a:latin typeface="Times New Roman" pitchFamily="18" charset="0"/>
                <a:cs typeface="Times New Roman" pitchFamily="18" charset="0"/>
              </a:rPr>
              <a:t>	Les éléments légers (numéro atomique </a:t>
            </a:r>
            <a:r>
              <a:rPr lang="fr-FR" b="1" i="1" dirty="0">
                <a:latin typeface="Times New Roman" pitchFamily="18" charset="0"/>
                <a:cs typeface="Times New Roman" pitchFamily="18" charset="0"/>
              </a:rPr>
              <a:t>Z</a:t>
            </a:r>
            <a:r>
              <a:rPr lang="fr-FR" b="1" dirty="0">
                <a:latin typeface="Times New Roman" pitchFamily="18" charset="0"/>
                <a:cs typeface="Times New Roman" pitchFamily="18" charset="0"/>
              </a:rPr>
              <a:t> faible) sont très difficilement mesurables en fluorescence X et ce pour trois raisons :</a:t>
            </a:r>
          </a:p>
          <a:p>
            <a:pPr algn="just">
              <a:buFont typeface="Arial" pitchFamily="34" charset="0"/>
              <a:buChar char="•"/>
            </a:pPr>
            <a:r>
              <a:rPr lang="fr-FR" b="1" dirty="0">
                <a:latin typeface="Times New Roman" pitchFamily="18" charset="0"/>
                <a:cs typeface="Times New Roman" pitchFamily="18" charset="0"/>
              </a:rPr>
              <a:t>il produisent peu de rayons X (faible rendement de fluorescence) ;</a:t>
            </a:r>
          </a:p>
          <a:p>
            <a:pPr algn="just">
              <a:buFont typeface="Arial" pitchFamily="34" charset="0"/>
              <a:buChar char="•"/>
            </a:pPr>
            <a:r>
              <a:rPr lang="fr-FR" b="1" dirty="0">
                <a:latin typeface="Times New Roman" pitchFamily="18" charset="0"/>
                <a:cs typeface="Times New Roman" pitchFamily="18" charset="0"/>
              </a:rPr>
              <a:t> Le rendement de fluorescence est très mauvais (peu de rayons sont produit)</a:t>
            </a:r>
          </a:p>
          <a:p>
            <a:pPr algn="just">
              <a:buFont typeface="Arial" pitchFamily="34" charset="0"/>
              <a:buChar char="•"/>
            </a:pPr>
            <a:r>
              <a:rPr lang="fr-FR" b="1" dirty="0">
                <a:latin typeface="Times New Roman" pitchFamily="18" charset="0"/>
                <a:cs typeface="Times New Roman" pitchFamily="18" charset="0"/>
              </a:rPr>
              <a:t> Il produisent des rayons X de faible énergie, qui sont vite absorbés et génèrent donc un faible signal ; </a:t>
            </a:r>
          </a:p>
          <a:p>
            <a:pPr algn="just">
              <a:buFont typeface="Arial" pitchFamily="34" charset="0"/>
              <a:buChar char="•"/>
            </a:pPr>
            <a:r>
              <a:rPr lang="fr-FR" b="1" dirty="0">
                <a:latin typeface="Times New Roman" pitchFamily="18" charset="0"/>
                <a:cs typeface="Times New Roman" pitchFamily="18" charset="0"/>
              </a:rPr>
              <a:t> Les raies des éléments sont proches, il est difficile de les distinguer les unes des autres. </a:t>
            </a:r>
          </a:p>
        </p:txBody>
      </p:sp>
      <p:sp>
        <p:nvSpPr>
          <p:cNvPr id="5" name="Rectangle 4"/>
          <p:cNvSpPr/>
          <p:nvPr/>
        </p:nvSpPr>
        <p:spPr>
          <a:xfrm>
            <a:off x="0" y="2643182"/>
            <a:ext cx="3139706" cy="369332"/>
          </a:xfrm>
          <a:prstGeom prst="rect">
            <a:avLst/>
          </a:prstGeom>
        </p:spPr>
        <p:txBody>
          <a:bodyPr wrap="none">
            <a:spAutoFit/>
          </a:bodyPr>
          <a:lstStyle/>
          <a:p>
            <a:r>
              <a:rPr lang="fr-FR" b="1" dirty="0">
                <a:solidFill>
                  <a:srgbClr val="FF0000"/>
                </a:solidFill>
              </a:rPr>
              <a:t>Estimation des éléments légers</a:t>
            </a:r>
          </a:p>
        </p:txBody>
      </p:sp>
      <p:sp>
        <p:nvSpPr>
          <p:cNvPr id="6" name="Rectangle 5"/>
          <p:cNvSpPr/>
          <p:nvPr/>
        </p:nvSpPr>
        <p:spPr>
          <a:xfrm>
            <a:off x="0" y="1857364"/>
            <a:ext cx="9144000" cy="646331"/>
          </a:xfrm>
          <a:prstGeom prst="rect">
            <a:avLst/>
          </a:prstGeom>
        </p:spPr>
        <p:txBody>
          <a:bodyPr wrap="square">
            <a:spAutoFit/>
          </a:bodyPr>
          <a:lstStyle/>
          <a:p>
            <a:r>
              <a:rPr lang="fr-FR" b="1" dirty="0">
                <a:latin typeface="Times New Roman" pitchFamily="18" charset="0"/>
                <a:cs typeface="Times New Roman" pitchFamily="18" charset="0"/>
              </a:rPr>
              <a:t>Soit </a:t>
            </a:r>
            <a:r>
              <a:rPr lang="fr-FR" b="1" dirty="0" err="1">
                <a:latin typeface="Times New Roman" pitchFamily="18" charset="0"/>
                <a:cs typeface="Times New Roman" pitchFamily="18" charset="0"/>
              </a:rPr>
              <a:t>R</a:t>
            </a:r>
            <a:r>
              <a:rPr lang="fr-FR" b="1" baseline="-25000" dirty="0" err="1">
                <a:latin typeface="Times New Roman" pitchFamily="18" charset="0"/>
                <a:cs typeface="Times New Roman" pitchFamily="18" charset="0"/>
              </a:rPr>
              <a:t>y</a:t>
            </a:r>
            <a:r>
              <a:rPr lang="fr-FR" b="1" baseline="-25000" dirty="0">
                <a:latin typeface="Times New Roman" pitchFamily="18" charset="0"/>
                <a:cs typeface="Times New Roman" pitchFamily="18" charset="0"/>
              </a:rPr>
              <a:t>, </a:t>
            </a:r>
            <a:r>
              <a:rPr lang="fr-FR" b="1" dirty="0">
                <a:latin typeface="Times New Roman" pitchFamily="18" charset="0"/>
                <a:cs typeface="Times New Roman" pitchFamily="18" charset="0"/>
              </a:rPr>
              <a:t>la constante de Rydberg, on montre que : </a:t>
            </a:r>
          </a:p>
          <a:p>
            <a:r>
              <a:rPr lang="fr-FR" b="1" dirty="0">
                <a:latin typeface="Times New Roman" pitchFamily="18" charset="0"/>
                <a:cs typeface="Times New Roman" pitchFamily="18" charset="0"/>
              </a:rPr>
              <a:t>				             </a:t>
            </a:r>
            <a:r>
              <a:rPr lang="fr-FR" b="1" dirty="0">
                <a:latin typeface="Symbol" pitchFamily="18" charset="2"/>
                <a:cs typeface="Times New Roman" pitchFamily="18" charset="0"/>
              </a:rPr>
              <a:t>n</a:t>
            </a:r>
            <a:r>
              <a:rPr lang="el-GR" b="1" baseline="-25000" dirty="0">
                <a:latin typeface="Times New Roman" pitchFamily="18" charset="0"/>
                <a:cs typeface="Times New Roman" pitchFamily="18" charset="0"/>
              </a:rPr>
              <a:t>Kα </a:t>
            </a:r>
            <a:r>
              <a:rPr lang="el-GR" b="1" dirty="0">
                <a:latin typeface="Times New Roman" pitchFamily="18" charset="0"/>
                <a:cs typeface="Times New Roman" pitchFamily="18" charset="0"/>
              </a:rPr>
              <a:t>= ¾ R</a:t>
            </a:r>
            <a:r>
              <a:rPr lang="fr-FR" b="1" baseline="-25000" dirty="0">
                <a:latin typeface="Times New Roman" pitchFamily="18" charset="0"/>
                <a:cs typeface="Times New Roman" pitchFamily="18" charset="0"/>
              </a:rPr>
              <a:t>y</a:t>
            </a:r>
            <a:r>
              <a:rPr lang="el-GR" b="1" dirty="0">
                <a:latin typeface="Times New Roman" pitchFamily="18" charset="0"/>
                <a:cs typeface="Times New Roman" pitchFamily="18" charset="0"/>
              </a:rPr>
              <a:t> (Z - σ</a:t>
            </a:r>
            <a:r>
              <a:rPr lang="el-GR" b="1" baseline="-25000" dirty="0">
                <a:latin typeface="Times New Roman" pitchFamily="18" charset="0"/>
                <a:cs typeface="Times New Roman" pitchFamily="18" charset="0"/>
              </a:rPr>
              <a:t>K</a:t>
            </a:r>
            <a:r>
              <a:rPr lang="el-GR" b="1" dirty="0">
                <a:latin typeface="Times New Roman" pitchFamily="18" charset="0"/>
                <a:cs typeface="Times New Roman" pitchFamily="18" charset="0"/>
              </a:rPr>
              <a:t>)²</a:t>
            </a:r>
            <a:r>
              <a:rPr lang="fr-FR" b="1" dirty="0">
                <a:latin typeface="Times New Roman" pitchFamily="18" charset="0"/>
                <a:cs typeface="Times New Roman" pitchFamily="18" charset="0"/>
              </a:rPr>
              <a:t> et </a:t>
            </a:r>
            <a:r>
              <a:rPr lang="el-GR" b="1" dirty="0">
                <a:latin typeface="Times New Roman" pitchFamily="18" charset="0"/>
                <a:cs typeface="Times New Roman" pitchFamily="18" charset="0"/>
              </a:rPr>
              <a:t>ν</a:t>
            </a:r>
            <a:r>
              <a:rPr lang="el-GR" b="1" baseline="-25000" dirty="0">
                <a:latin typeface="Times New Roman" pitchFamily="18" charset="0"/>
                <a:cs typeface="Times New Roman" pitchFamily="18" charset="0"/>
              </a:rPr>
              <a:t>Lα</a:t>
            </a:r>
            <a:r>
              <a:rPr lang="el-GR" b="1" dirty="0">
                <a:latin typeface="Times New Roman" pitchFamily="18" charset="0"/>
                <a:cs typeface="Times New Roman" pitchFamily="18" charset="0"/>
              </a:rPr>
              <a:t>= (5/36) R</a:t>
            </a:r>
            <a:r>
              <a:rPr lang="fr-FR" b="1" baseline="-25000" dirty="0">
                <a:latin typeface="Times New Roman" pitchFamily="18" charset="0"/>
                <a:cs typeface="Times New Roman" pitchFamily="18" charset="0"/>
              </a:rPr>
              <a:t>y</a:t>
            </a:r>
            <a:r>
              <a:rPr lang="el-GR" b="1" dirty="0">
                <a:latin typeface="Times New Roman" pitchFamily="18" charset="0"/>
                <a:cs typeface="Times New Roman" pitchFamily="18" charset="0"/>
              </a:rPr>
              <a:t> (Z - σ </a:t>
            </a:r>
            <a:r>
              <a:rPr lang="el-GR" b="1" baseline="-25000" dirty="0">
                <a:latin typeface="Times New Roman" pitchFamily="18" charset="0"/>
                <a:cs typeface="Times New Roman" pitchFamily="18" charset="0"/>
              </a:rPr>
              <a:t>L</a:t>
            </a:r>
            <a:r>
              <a:rPr lang="el-GR" b="1" dirty="0">
                <a:latin typeface="Times New Roman" pitchFamily="18" charset="0"/>
                <a:cs typeface="Times New Roman" pitchFamily="18" charset="0"/>
              </a:rPr>
              <a:t>)²</a:t>
            </a:r>
            <a:r>
              <a:rPr lang="fr-FR" b="1" dirty="0">
                <a:latin typeface="Times New Roman" pitchFamily="18" charset="0"/>
                <a:cs typeface="Times New Roman" pitchFamily="18" charset="0"/>
              </a:rPr>
              <a:t> </a:t>
            </a:r>
          </a:p>
        </p:txBody>
      </p:sp>
      <p:sp>
        <p:nvSpPr>
          <p:cNvPr id="7" name="Rectangle 6"/>
          <p:cNvSpPr/>
          <p:nvPr/>
        </p:nvSpPr>
        <p:spPr>
          <a:xfrm>
            <a:off x="0" y="5488560"/>
            <a:ext cx="2847190" cy="369332"/>
          </a:xfrm>
          <a:prstGeom prst="rect">
            <a:avLst/>
          </a:prstGeom>
        </p:spPr>
        <p:txBody>
          <a:bodyPr wrap="none">
            <a:spAutoFit/>
          </a:bodyPr>
          <a:lstStyle/>
          <a:p>
            <a:r>
              <a:rPr lang="fr-FR" b="1" dirty="0">
                <a:solidFill>
                  <a:srgbClr val="FF0000"/>
                </a:solidFill>
              </a:rPr>
              <a:t>Rendement de fluorescence</a:t>
            </a:r>
          </a:p>
        </p:txBody>
      </p:sp>
      <p:sp>
        <p:nvSpPr>
          <p:cNvPr id="11" name="Rectangle 1"/>
          <p:cNvSpPr>
            <a:spLocks noChangeArrowheads="1"/>
          </p:cNvSpPr>
          <p:nvPr/>
        </p:nvSpPr>
        <p:spPr bwMode="auto">
          <a:xfrm>
            <a:off x="0" y="5997379"/>
            <a:ext cx="9144000" cy="64633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fr-FR" sz="1800" b="1" i="0" u="none" strike="noStrike" cap="none" normalizeH="0" baseline="0" dirty="0">
                <a:ln>
                  <a:noFill/>
                </a:ln>
                <a:solidFill>
                  <a:srgbClr val="000000"/>
                </a:solidFill>
                <a:effectLst/>
                <a:latin typeface="Times New Roman" pitchFamily="18" charset="0"/>
                <a:cs typeface="Times New Roman" pitchFamily="18" charset="0"/>
              </a:rPr>
              <a:t>	Il est donné par la relation: </a:t>
            </a:r>
            <a:r>
              <a:rPr lang="el-GR" b="1" dirty="0">
                <a:latin typeface="Times New Roman" pitchFamily="18" charset="0"/>
                <a:cs typeface="Times New Roman" pitchFamily="18" charset="0"/>
              </a:rPr>
              <a:t>ω = </a:t>
            </a:r>
            <a:r>
              <a:rPr lang="fr-FR" b="1" i="1" dirty="0">
                <a:latin typeface="Times New Roman" pitchFamily="18" charset="0"/>
                <a:cs typeface="Times New Roman" pitchFamily="18" charset="0"/>
              </a:rPr>
              <a:t>Z </a:t>
            </a:r>
            <a:r>
              <a:rPr lang="fr-FR" b="1" baseline="30000" dirty="0">
                <a:latin typeface="Times New Roman" pitchFamily="18" charset="0"/>
                <a:cs typeface="Times New Roman" pitchFamily="18" charset="0"/>
              </a:rPr>
              <a:t>4</a:t>
            </a:r>
            <a:r>
              <a:rPr lang="fr-FR" b="1" dirty="0">
                <a:latin typeface="Times New Roman" pitchFamily="18" charset="0"/>
                <a:cs typeface="Times New Roman" pitchFamily="18" charset="0"/>
              </a:rPr>
              <a:t>/(</a:t>
            </a:r>
            <a:r>
              <a:rPr lang="fr-FR" b="1" i="1" dirty="0">
                <a:latin typeface="Times New Roman" pitchFamily="18" charset="0"/>
                <a:cs typeface="Times New Roman" pitchFamily="18" charset="0"/>
              </a:rPr>
              <a:t>Z </a:t>
            </a:r>
            <a:r>
              <a:rPr lang="fr-FR" b="1" baseline="30000" dirty="0">
                <a:latin typeface="Times New Roman" pitchFamily="18" charset="0"/>
                <a:cs typeface="Times New Roman" pitchFamily="18" charset="0"/>
              </a:rPr>
              <a:t>4</a:t>
            </a:r>
            <a:r>
              <a:rPr lang="fr-FR" b="1" dirty="0">
                <a:latin typeface="Times New Roman" pitchFamily="18" charset="0"/>
                <a:cs typeface="Times New Roman" pitchFamily="18" charset="0"/>
              </a:rPr>
              <a:t> + </a:t>
            </a:r>
            <a:r>
              <a:rPr lang="fr-FR" b="1" i="1" dirty="0">
                <a:latin typeface="Times New Roman" pitchFamily="18" charset="0"/>
                <a:cs typeface="Times New Roman" pitchFamily="18" charset="0"/>
              </a:rPr>
              <a:t>c</a:t>
            </a:r>
            <a:r>
              <a:rPr lang="fr-FR" b="1" dirty="0">
                <a:latin typeface="Times New Roman" pitchFamily="18" charset="0"/>
                <a:cs typeface="Times New Roman" pitchFamily="18" charset="0"/>
              </a:rPr>
              <a:t>) </a:t>
            </a:r>
            <a:r>
              <a:rPr kumimoji="0" lang="fr-FR" sz="1800" b="1" i="0" u="none" strike="noStrike" cap="none" normalizeH="0" baseline="0" dirty="0">
                <a:ln>
                  <a:noFill/>
                </a:ln>
                <a:solidFill>
                  <a:srgbClr val="000000"/>
                </a:solidFill>
                <a:effectLst/>
                <a:latin typeface="Times New Roman" pitchFamily="18" charset="0"/>
                <a:cs typeface="Times New Roman" pitchFamily="18" charset="0"/>
              </a:rPr>
              <a:t>avec</a:t>
            </a:r>
            <a:r>
              <a:rPr kumimoji="0" lang="fr-FR" sz="1800" b="1" i="0" u="none" strike="noStrike" cap="none" normalizeH="0" dirty="0">
                <a:ln>
                  <a:noFill/>
                </a:ln>
                <a:solidFill>
                  <a:srgbClr val="000000"/>
                </a:solidFill>
                <a:effectLst/>
                <a:latin typeface="Times New Roman" pitchFamily="18" charset="0"/>
                <a:cs typeface="Times New Roman" pitchFamily="18" charset="0"/>
              </a:rPr>
              <a:t> </a:t>
            </a:r>
            <a:r>
              <a:rPr kumimoji="0" lang="fr-FR" sz="1800" b="1" i="0" u="none" strike="noStrike" cap="none" normalizeH="0" baseline="0" dirty="0">
                <a:ln>
                  <a:noFill/>
                </a:ln>
                <a:solidFill>
                  <a:srgbClr val="000000"/>
                </a:solidFill>
                <a:effectLst/>
                <a:latin typeface="Times New Roman" pitchFamily="18" charset="0"/>
                <a:cs typeface="Times New Roman" pitchFamily="18" charset="0"/>
              </a:rPr>
              <a:t> </a:t>
            </a:r>
            <a:r>
              <a:rPr kumimoji="0" lang="fr-FR" sz="1800" b="1" i="1" u="none" strike="noStrike" cap="none" normalizeH="0" baseline="0" dirty="0">
                <a:ln>
                  <a:noFill/>
                </a:ln>
                <a:solidFill>
                  <a:srgbClr val="000000"/>
                </a:solidFill>
                <a:effectLst/>
                <a:latin typeface="Times New Roman" pitchFamily="18" charset="0"/>
                <a:cs typeface="Times New Roman" pitchFamily="18" charset="0"/>
              </a:rPr>
              <a:t>c</a:t>
            </a:r>
            <a:r>
              <a:rPr kumimoji="0" lang="fr-FR" sz="1800" b="1" i="0" u="none" strike="noStrike" cap="none" normalizeH="0" baseline="0" dirty="0">
                <a:ln>
                  <a:noFill/>
                </a:ln>
                <a:solidFill>
                  <a:srgbClr val="000000"/>
                </a:solidFill>
                <a:effectLst/>
                <a:latin typeface="Times New Roman" pitchFamily="18" charset="0"/>
                <a:cs typeface="Times New Roman" pitchFamily="18" charset="0"/>
              </a:rPr>
              <a:t>  une constante qui dépende du type de raie, (</a:t>
            </a:r>
            <a:r>
              <a:rPr kumimoji="0" lang="fr-FR" sz="1800" b="1" i="1" u="none" strike="noStrike" cap="none" normalizeH="0" baseline="0" dirty="0">
                <a:ln>
                  <a:noFill/>
                </a:ln>
                <a:solidFill>
                  <a:srgbClr val="000000"/>
                </a:solidFill>
                <a:effectLst/>
                <a:latin typeface="Times New Roman" pitchFamily="18" charset="0"/>
                <a:cs typeface="Times New Roman" pitchFamily="18" charset="0"/>
              </a:rPr>
              <a:t>c</a:t>
            </a:r>
            <a:r>
              <a:rPr kumimoji="0" lang="fr-FR" sz="1800" b="1" i="0" u="none" strike="noStrike" cap="none" normalizeH="0" baseline="0" dirty="0">
                <a:ln>
                  <a:noFill/>
                </a:ln>
                <a:solidFill>
                  <a:srgbClr val="000000"/>
                </a:solidFill>
                <a:effectLst/>
                <a:latin typeface="Times New Roman" pitchFamily="18" charset="0"/>
                <a:cs typeface="Times New Roman" pitchFamily="18" charset="0"/>
              </a:rPr>
              <a:t> = 10</a:t>
            </a:r>
            <a:r>
              <a:rPr kumimoji="0" lang="fr-FR" sz="1800" b="1" i="0" u="none" strike="noStrike" cap="none" normalizeH="0" baseline="30000" dirty="0">
                <a:ln>
                  <a:noFill/>
                </a:ln>
                <a:solidFill>
                  <a:srgbClr val="000000"/>
                </a:solidFill>
                <a:effectLst/>
                <a:latin typeface="Times New Roman" pitchFamily="18" charset="0"/>
                <a:cs typeface="Times New Roman" pitchFamily="18" charset="0"/>
              </a:rPr>
              <a:t>5</a:t>
            </a:r>
            <a:r>
              <a:rPr kumimoji="0" lang="fr-FR" sz="1800" b="1" i="0" u="none" strike="noStrike" cap="none" normalizeH="0" baseline="0" dirty="0">
                <a:ln>
                  <a:noFill/>
                </a:ln>
                <a:solidFill>
                  <a:srgbClr val="000000"/>
                </a:solidFill>
                <a:effectLst/>
                <a:latin typeface="Times New Roman" pitchFamily="18" charset="0"/>
                <a:cs typeface="Times New Roman" pitchFamily="18" charset="0"/>
              </a:rPr>
              <a:t> pour les raies K, 10</a:t>
            </a:r>
            <a:r>
              <a:rPr kumimoji="0" lang="fr-FR" sz="1800" b="1" i="0" u="none" strike="noStrike" cap="none" normalizeH="0" baseline="30000" dirty="0">
                <a:ln>
                  <a:noFill/>
                </a:ln>
                <a:solidFill>
                  <a:srgbClr val="000000"/>
                </a:solidFill>
                <a:effectLst/>
                <a:latin typeface="Times New Roman" pitchFamily="18" charset="0"/>
                <a:cs typeface="Times New Roman" pitchFamily="18" charset="0"/>
              </a:rPr>
              <a:t>9</a:t>
            </a:r>
            <a:r>
              <a:rPr kumimoji="0" lang="fr-FR" sz="1800" b="1" i="0" u="none" strike="noStrike" cap="none" normalizeH="0" baseline="0" dirty="0">
                <a:ln>
                  <a:noFill/>
                </a:ln>
                <a:solidFill>
                  <a:srgbClr val="000000"/>
                </a:solidFill>
                <a:effectLst/>
                <a:latin typeface="Times New Roman" pitchFamily="18" charset="0"/>
                <a:cs typeface="Times New Roman" pitchFamily="18" charset="0"/>
              </a:rPr>
              <a:t> pour les raies M)</a:t>
            </a:r>
            <a:r>
              <a:rPr lang="fr-FR" b="1" dirty="0">
                <a:latin typeface="Times New Roman" pitchFamily="18" charset="0"/>
                <a:cs typeface="Times New Roman" pitchFamily="18" charset="0"/>
              </a:rPr>
              <a:t>.</a:t>
            </a:r>
            <a:endParaRPr kumimoji="0" lang="fr-FR" sz="1800" b="1" i="0" u="none" strike="noStrike" cap="none" normalizeH="0" baseline="0" dirty="0">
              <a:ln>
                <a:noFill/>
              </a:ln>
              <a:solidFill>
                <a:schemeClr val="tx1"/>
              </a:solidFill>
              <a:effectLst/>
              <a:latin typeface="Times New Roman" pitchFamily="18" charset="0"/>
              <a:cs typeface="Times New Roman" pitchFamily="18"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2" name="Rectangle 1"/>
              <p:cNvSpPr/>
              <p:nvPr/>
            </p:nvSpPr>
            <p:spPr>
              <a:xfrm>
                <a:off x="0" y="428604"/>
                <a:ext cx="9144000" cy="2027478"/>
              </a:xfrm>
              <a:prstGeom prst="rect">
                <a:avLst/>
              </a:prstGeom>
            </p:spPr>
            <p:txBody>
              <a:bodyPr wrap="square">
                <a:spAutoFit/>
              </a:bodyPr>
              <a:lstStyle/>
              <a:p>
                <a14:m>
                  <m:oMath xmlns:m="http://schemas.openxmlformats.org/officeDocument/2006/math">
                    <m:sSubSup>
                      <m:sSubSupPr>
                        <m:ctrlPr>
                          <a:rPr lang="fr-FR" sz="2400" b="1" i="1" smtClean="0">
                            <a:latin typeface="Cambria Math" panose="02040503050406030204" pitchFamily="18" charset="0"/>
                            <a:cs typeface="Times New Roman" pitchFamily="18" charset="0"/>
                          </a:rPr>
                        </m:ctrlPr>
                      </m:sSubSupPr>
                      <m:e>
                        <m:r>
                          <a:rPr lang="fr-FR" sz="2400" b="1" i="1">
                            <a:latin typeface="Cambria Math"/>
                            <a:cs typeface="Times New Roman" pitchFamily="18" charset="0"/>
                          </a:rPr>
                          <m:t>𝑰</m:t>
                        </m:r>
                        <m:r>
                          <a:rPr lang="fr-FR" sz="2400" b="1" i="1">
                            <a:latin typeface="Cambria Math"/>
                            <a:cs typeface="Times New Roman" pitchFamily="18" charset="0"/>
                          </a:rPr>
                          <m:t>(</m:t>
                        </m:r>
                        <m:r>
                          <a:rPr lang="fr-FR" sz="2400" b="1" i="1">
                            <a:latin typeface="Cambria Math"/>
                            <a:cs typeface="Times New Roman" pitchFamily="18" charset="0"/>
                          </a:rPr>
                          <m:t>𝑿</m:t>
                        </m:r>
                        <m:r>
                          <a:rPr lang="fr-FR" sz="2400" b="1" i="1">
                            <a:latin typeface="Cambria Math"/>
                            <a:cs typeface="Times New Roman" pitchFamily="18" charset="0"/>
                          </a:rPr>
                          <m:t>)</m:t>
                        </m:r>
                      </m:e>
                      <m:sub/>
                      <m:sup>
                        <m:r>
                          <m:rPr>
                            <m:nor/>
                          </m:rPr>
                          <a:rPr lang="fr-FR" sz="2400" b="1">
                            <a:cs typeface="Times New Roman" pitchFamily="18" charset="0"/>
                            <a:sym typeface="Symbol"/>
                          </a:rPr>
                          <m:t></m:t>
                        </m:r>
                      </m:sup>
                    </m:sSubSup>
                    <m:r>
                      <a:rPr lang="fr-FR" sz="2400" b="1" i="1">
                        <a:latin typeface="Cambria Math"/>
                        <a:cs typeface="Times New Roman" pitchFamily="18" charset="0"/>
                        <a:sym typeface="Symbol"/>
                      </a:rPr>
                      <m:t> </m:t>
                    </m:r>
                  </m:oMath>
                </a14:m>
                <a:r>
                  <a:rPr lang="fr-FR" sz="2400" b="1" dirty="0">
                    <a:latin typeface="Times New Roman" pitchFamily="18" charset="0"/>
                    <a:cs typeface="Times New Roman" pitchFamily="18" charset="0"/>
                  </a:rPr>
                  <a:t>= </a:t>
                </a:r>
                <a14:m>
                  <m:oMath xmlns:m="http://schemas.openxmlformats.org/officeDocument/2006/math">
                    <m:sSubSup>
                      <m:sSubSupPr>
                        <m:ctrlPr>
                          <a:rPr lang="fr-FR" sz="2400" b="1" i="1">
                            <a:latin typeface="Cambria Math" panose="02040503050406030204" pitchFamily="18" charset="0"/>
                            <a:cs typeface="Times New Roman" pitchFamily="18" charset="0"/>
                          </a:rPr>
                        </m:ctrlPr>
                      </m:sSubSupPr>
                      <m:e>
                        <m:r>
                          <a:rPr lang="fr-FR" sz="2400" b="1" i="1">
                            <a:latin typeface="Cambria Math"/>
                            <a:cs typeface="Times New Roman" pitchFamily="18" charset="0"/>
                          </a:rPr>
                          <m:t>𝑰</m:t>
                        </m:r>
                        <m:r>
                          <a:rPr lang="fr-FR" sz="2400" b="1" i="1" baseline="-25000" smtClean="0">
                            <a:latin typeface="Cambria Math"/>
                            <a:cs typeface="Times New Roman" pitchFamily="18" charset="0"/>
                          </a:rPr>
                          <m:t>𝟎</m:t>
                        </m:r>
                      </m:e>
                      <m:sub/>
                      <m:sup>
                        <m:r>
                          <m:rPr>
                            <m:nor/>
                          </m:rPr>
                          <a:rPr lang="fr-FR" sz="2400" b="1">
                            <a:cs typeface="Times New Roman" pitchFamily="18" charset="0"/>
                            <a:sym typeface="Symbol"/>
                          </a:rPr>
                          <m:t></m:t>
                        </m:r>
                      </m:sup>
                    </m:sSubSup>
                  </m:oMath>
                </a14:m>
                <a:r>
                  <a:rPr lang="fr-FR" sz="2400" b="1" dirty="0">
                    <a:latin typeface="Times New Roman" pitchFamily="18" charset="0"/>
                    <a:cs typeface="Times New Roman" pitchFamily="18" charset="0"/>
                  </a:rPr>
                  <a:t>. e</a:t>
                </a:r>
                <a:r>
                  <a:rPr lang="fr-FR" sz="2400" b="1" baseline="30000" dirty="0">
                    <a:latin typeface="Times New Roman" pitchFamily="18" charset="0"/>
                    <a:cs typeface="Times New Roman" pitchFamily="18" charset="0"/>
                  </a:rPr>
                  <a:t>-</a:t>
                </a:r>
                <a:r>
                  <a:rPr lang="el-GR" sz="2400" b="1" baseline="30000" dirty="0">
                    <a:latin typeface="Times New Roman" pitchFamily="18" charset="0"/>
                    <a:cs typeface="Times New Roman" pitchFamily="18" charset="0"/>
                  </a:rPr>
                  <a:t>μ(ρ,</a:t>
                </a:r>
                <a:r>
                  <a:rPr lang="fr-FR" sz="2400" b="1" baseline="30000" dirty="0">
                    <a:latin typeface="Times New Roman" pitchFamily="18" charset="0"/>
                    <a:cs typeface="Times New Roman" pitchFamily="18" charset="0"/>
                  </a:rPr>
                  <a:t> Z, E</a:t>
                </a:r>
                <a:r>
                  <a:rPr lang="fr-FR" sz="2400" b="1" baseline="-25000" dirty="0">
                    <a:latin typeface="Times New Roman" pitchFamily="18" charset="0"/>
                    <a:cs typeface="Times New Roman" pitchFamily="18" charset="0"/>
                  </a:rPr>
                  <a:t>0</a:t>
                </a:r>
                <a:r>
                  <a:rPr lang="fr-FR" sz="2400" b="1" baseline="30000" dirty="0">
                    <a:latin typeface="Times New Roman" pitchFamily="18" charset="0"/>
                    <a:cs typeface="Times New Roman" pitchFamily="18" charset="0"/>
                  </a:rPr>
                  <a:t>) . y</a:t>
                </a:r>
                <a:endParaRPr lang="fr-FR" sz="2400" b="1" dirty="0">
                  <a:latin typeface="Times New Roman" pitchFamily="18" charset="0"/>
                  <a:cs typeface="Times New Roman" pitchFamily="18" charset="0"/>
                </a:endParaRPr>
              </a:p>
              <a:p>
                <a:pPr>
                  <a:buFont typeface="Arial" charset="0"/>
                  <a:buChar char="•"/>
                </a:pPr>
                <a14:m>
                  <m:oMath xmlns:m="http://schemas.openxmlformats.org/officeDocument/2006/math">
                    <m:sSubSup>
                      <m:sSubSupPr>
                        <m:ctrlPr>
                          <a:rPr lang="fr-FR" b="1" i="1">
                            <a:latin typeface="Cambria Math" panose="02040503050406030204" pitchFamily="18" charset="0"/>
                            <a:cs typeface="Times New Roman" pitchFamily="18" charset="0"/>
                          </a:rPr>
                        </m:ctrlPr>
                      </m:sSubSupPr>
                      <m:e>
                        <m:r>
                          <a:rPr lang="fr-FR" b="1" i="1">
                            <a:latin typeface="Cambria Math"/>
                            <a:cs typeface="Times New Roman" pitchFamily="18" charset="0"/>
                          </a:rPr>
                          <m:t>𝑰</m:t>
                        </m:r>
                        <m:r>
                          <a:rPr lang="fr-FR" b="1" i="1">
                            <a:latin typeface="Cambria Math"/>
                            <a:cs typeface="Times New Roman" pitchFamily="18" charset="0"/>
                          </a:rPr>
                          <m:t>(</m:t>
                        </m:r>
                        <m:r>
                          <a:rPr lang="fr-FR" b="1" i="1">
                            <a:latin typeface="Cambria Math"/>
                            <a:cs typeface="Times New Roman" pitchFamily="18" charset="0"/>
                          </a:rPr>
                          <m:t>𝑿</m:t>
                        </m:r>
                        <m:r>
                          <a:rPr lang="fr-FR" b="1" i="1">
                            <a:latin typeface="Cambria Math"/>
                            <a:cs typeface="Times New Roman" pitchFamily="18" charset="0"/>
                          </a:rPr>
                          <m:t>)</m:t>
                        </m:r>
                      </m:e>
                      <m:sub/>
                      <m:sup>
                        <m:r>
                          <m:rPr>
                            <m:nor/>
                          </m:rPr>
                          <a:rPr lang="fr-FR" b="1">
                            <a:cs typeface="Times New Roman" pitchFamily="18" charset="0"/>
                            <a:sym typeface="Symbol"/>
                          </a:rPr>
                          <m:t></m:t>
                        </m:r>
                      </m:sup>
                    </m:sSubSup>
                    <m:r>
                      <a:rPr lang="fr-FR" b="1" i="1" dirty="0" smtClean="0">
                        <a:latin typeface="Cambria Math"/>
                        <a:cs typeface="Times New Roman" pitchFamily="18" charset="0"/>
                      </a:rPr>
                      <m:t>:</m:t>
                    </m:r>
                  </m:oMath>
                </a14:m>
                <a:r>
                  <a:rPr lang="fr-FR" b="1" dirty="0">
                    <a:latin typeface="Times New Roman" pitchFamily="18" charset="0"/>
                    <a:cs typeface="Times New Roman" pitchFamily="18" charset="0"/>
                  </a:rPr>
                  <a:t> intensité du faisceau de rayons X transmise par </a:t>
                </a:r>
                <a:r>
                  <a:rPr lang="fr-FR" b="1">
                    <a:latin typeface="Times New Roman" pitchFamily="18" charset="0"/>
                    <a:cs typeface="Times New Roman" pitchFamily="18" charset="0"/>
                  </a:rPr>
                  <a:t>le matériau pour la longueur d'onde </a:t>
                </a:r>
                <a:r>
                  <a:rPr lang="fr-FR" b="1">
                    <a:latin typeface="Symbol" panose="05050102010706020507" pitchFamily="18" charset="2"/>
                    <a:cs typeface="Times New Roman" pitchFamily="18" charset="0"/>
                  </a:rPr>
                  <a:t>l;</a:t>
                </a:r>
                <a:endParaRPr lang="fr-FR" b="1" dirty="0">
                  <a:latin typeface="Symbol" panose="05050102010706020507" pitchFamily="18" charset="2"/>
                  <a:cs typeface="Times New Roman" pitchFamily="18" charset="0"/>
                </a:endParaRPr>
              </a:p>
              <a:p>
                <a:pPr>
                  <a:buFont typeface="Arial" charset="0"/>
                  <a:buChar char="•"/>
                </a:pPr>
                <a14:m>
                  <m:oMath xmlns:m="http://schemas.openxmlformats.org/officeDocument/2006/math">
                    <m:sSubSup>
                      <m:sSubSupPr>
                        <m:ctrlPr>
                          <a:rPr lang="fr-FR" b="1" i="1">
                            <a:latin typeface="Cambria Math" panose="02040503050406030204" pitchFamily="18" charset="0"/>
                            <a:cs typeface="Times New Roman" pitchFamily="18" charset="0"/>
                          </a:rPr>
                        </m:ctrlPr>
                      </m:sSubSupPr>
                      <m:e>
                        <m:r>
                          <a:rPr lang="fr-FR" b="1" i="1">
                            <a:latin typeface="Cambria Math"/>
                            <a:cs typeface="Times New Roman" pitchFamily="18" charset="0"/>
                          </a:rPr>
                          <m:t>𝑰</m:t>
                        </m:r>
                        <m:r>
                          <a:rPr lang="fr-FR" b="1" i="1" baseline="-25000">
                            <a:latin typeface="Cambria Math"/>
                            <a:cs typeface="Times New Roman" pitchFamily="18" charset="0"/>
                          </a:rPr>
                          <m:t>𝟎</m:t>
                        </m:r>
                      </m:e>
                      <m:sub/>
                      <m:sup>
                        <m:r>
                          <m:rPr>
                            <m:nor/>
                          </m:rPr>
                          <a:rPr lang="fr-FR" b="1">
                            <a:cs typeface="Times New Roman" pitchFamily="18" charset="0"/>
                            <a:sym typeface="Symbol"/>
                          </a:rPr>
                          <m:t></m:t>
                        </m:r>
                      </m:sup>
                    </m:sSubSup>
                  </m:oMath>
                </a14:m>
                <a:r>
                  <a:rPr lang="fr-FR" b="1" dirty="0">
                    <a:latin typeface="Times New Roman" pitchFamily="18" charset="0"/>
                    <a:cs typeface="Times New Roman" pitchFamily="18" charset="0"/>
                  </a:rPr>
                  <a:t> : Intensité du rayonnement incident; </a:t>
                </a:r>
              </a:p>
              <a:p>
                <a:pPr>
                  <a:buFont typeface="Arial" charset="0"/>
                  <a:buChar char="•"/>
                </a:pPr>
                <a:r>
                  <a:rPr lang="el-GR" b="1" dirty="0">
                    <a:latin typeface="Times New Roman" pitchFamily="18" charset="0"/>
                    <a:cs typeface="Times New Roman" pitchFamily="18" charset="0"/>
                  </a:rPr>
                  <a:t>μ(ρ,</a:t>
                </a:r>
                <a:r>
                  <a:rPr lang="fr-FR" b="1" dirty="0">
                    <a:latin typeface="Times New Roman" pitchFamily="18" charset="0"/>
                    <a:cs typeface="Times New Roman" pitchFamily="18" charset="0"/>
                  </a:rPr>
                  <a:t> Z, E</a:t>
                </a:r>
                <a:r>
                  <a:rPr lang="fr-FR" b="1" baseline="-25000" dirty="0">
                    <a:latin typeface="Times New Roman" pitchFamily="18" charset="0"/>
                    <a:cs typeface="Times New Roman" pitchFamily="18" charset="0"/>
                  </a:rPr>
                  <a:t>0</a:t>
                </a:r>
                <a:r>
                  <a:rPr lang="fr-FR" b="1" dirty="0">
                    <a:latin typeface="Times New Roman" pitchFamily="18" charset="0"/>
                    <a:cs typeface="Times New Roman" pitchFamily="18" charset="0"/>
                  </a:rPr>
                  <a:t>) : coefficient d’atténuation (densité, numéro atomique, énergie des photons);</a:t>
                </a:r>
              </a:p>
              <a:p>
                <a:pPr>
                  <a:buFont typeface="Arial" charset="0"/>
                  <a:buChar char="•"/>
                </a:pPr>
                <a:r>
                  <a:rPr lang="fr-FR" b="1" dirty="0">
                    <a:latin typeface="Times New Roman" pitchFamily="18" charset="0"/>
                    <a:cs typeface="Times New Roman" pitchFamily="18" charset="0"/>
                  </a:rPr>
                  <a:t> y</a:t>
                </a:r>
                <a:r>
                  <a:rPr lang="fr-FR" b="1">
                    <a:latin typeface="Times New Roman" pitchFamily="18" charset="0"/>
                    <a:cs typeface="Times New Roman" pitchFamily="18" charset="0"/>
                  </a:rPr>
                  <a:t>:  épaisseur traversé.</a:t>
                </a:r>
                <a:endParaRPr lang="fr-FR" b="1" dirty="0">
                  <a:latin typeface="Times New Roman" pitchFamily="18" charset="0"/>
                  <a:cs typeface="Times New Roman" pitchFamily="18" charset="0"/>
                </a:endParaRPr>
              </a:p>
            </p:txBody>
          </p:sp>
        </mc:Choice>
        <mc:Fallback xmlns="">
          <p:sp>
            <p:nvSpPr>
              <p:cNvPr id="2" name="Rectangle 1"/>
              <p:cNvSpPr>
                <a:spLocks noRot="1" noChangeAspect="1" noMove="1" noResize="1" noEditPoints="1" noAdjustHandles="1" noChangeArrowheads="1" noChangeShapeType="1" noTextEdit="1"/>
              </p:cNvSpPr>
              <p:nvPr/>
            </p:nvSpPr>
            <p:spPr>
              <a:xfrm>
                <a:off x="0" y="428604"/>
                <a:ext cx="9144000" cy="2027478"/>
              </a:xfrm>
              <a:prstGeom prst="rect">
                <a:avLst/>
              </a:prstGeom>
              <a:blipFill rotWithShape="1">
                <a:blip r:embed="rId2"/>
                <a:stretch>
                  <a:fillRect l="-533" b="-3904"/>
                </a:stretch>
              </a:blipFill>
            </p:spPr>
            <p:txBody>
              <a:bodyPr/>
              <a:lstStyle/>
              <a:p>
                <a:r>
                  <a:rPr lang="en-US">
                    <a:noFill/>
                  </a:rPr>
                  <a:t> </a:t>
                </a:r>
              </a:p>
            </p:txBody>
          </p:sp>
        </mc:Fallback>
      </mc:AlternateContent>
      <p:sp>
        <p:nvSpPr>
          <p:cNvPr id="3" name="Rectangle 2"/>
          <p:cNvSpPr/>
          <p:nvPr/>
        </p:nvSpPr>
        <p:spPr>
          <a:xfrm>
            <a:off x="0" y="0"/>
            <a:ext cx="1845377" cy="369332"/>
          </a:xfrm>
          <a:prstGeom prst="rect">
            <a:avLst/>
          </a:prstGeom>
        </p:spPr>
        <p:txBody>
          <a:bodyPr wrap="none">
            <a:spAutoFit/>
          </a:bodyPr>
          <a:lstStyle/>
          <a:p>
            <a:r>
              <a:rPr lang="fr-FR" b="1" dirty="0">
                <a:solidFill>
                  <a:srgbClr val="FF0000"/>
                </a:solidFill>
                <a:latin typeface="Times New Roman" pitchFamily="18" charset="0"/>
                <a:cs typeface="Times New Roman" pitchFamily="18" charset="0"/>
              </a:rPr>
              <a:t>Loi d’absorption</a:t>
            </a:r>
          </a:p>
        </p:txBody>
      </p:sp>
      <p:sp>
        <p:nvSpPr>
          <p:cNvPr id="5" name="ZoneTexte 4"/>
          <p:cNvSpPr txBox="1"/>
          <p:nvPr/>
        </p:nvSpPr>
        <p:spPr>
          <a:xfrm>
            <a:off x="0" y="2996952"/>
            <a:ext cx="9144000" cy="3139321"/>
          </a:xfrm>
          <a:prstGeom prst="rect">
            <a:avLst/>
          </a:prstGeom>
          <a:noFill/>
        </p:spPr>
        <p:txBody>
          <a:bodyPr wrap="square" rtlCol="0">
            <a:spAutoFit/>
          </a:bodyPr>
          <a:lstStyle/>
          <a:p>
            <a:pPr algn="just"/>
            <a:r>
              <a:rPr lang="fr-FR" b="1">
                <a:latin typeface="Times New Roman" pitchFamily="18" charset="0"/>
                <a:cs typeface="Times New Roman" pitchFamily="18" charset="0"/>
              </a:rPr>
              <a:t>	Le </a:t>
            </a:r>
            <a:r>
              <a:rPr lang="fr-FR" b="1" dirty="0">
                <a:latin typeface="Times New Roman" pitchFamily="18" charset="0"/>
                <a:cs typeface="Times New Roman" pitchFamily="18" charset="0"/>
              </a:rPr>
              <a:t>bruit de fond du signal provient essentiellement de deux phénomènes :</a:t>
            </a:r>
          </a:p>
          <a:p>
            <a:pPr algn="just">
              <a:buFont typeface="Arial" charset="0"/>
              <a:buChar char="•"/>
            </a:pPr>
            <a:r>
              <a:rPr lang="fr-FR" b="1" dirty="0">
                <a:latin typeface="Times New Roman" pitchFamily="18" charset="0"/>
                <a:cs typeface="Times New Roman" pitchFamily="18" charset="0"/>
              </a:rPr>
              <a:t> la diffusion élastique (</a:t>
            </a:r>
            <a:r>
              <a:rPr lang="fr-FR" b="1" u="sng" dirty="0">
                <a:latin typeface="Times New Roman" pitchFamily="18" charset="0"/>
                <a:cs typeface="Times New Roman" pitchFamily="18" charset="0"/>
              </a:rPr>
              <a:t>de Rayleigh</a:t>
            </a:r>
            <a:r>
              <a:rPr lang="fr-FR" b="1" dirty="0">
                <a:latin typeface="Times New Roman" pitchFamily="18" charset="0"/>
                <a:cs typeface="Times New Roman" pitchFamily="18" charset="0"/>
              </a:rPr>
              <a:t>) du rayonnement du tube par l’échantillon. Elle est plus importante pour les échantillons " lourds " </a:t>
            </a:r>
          </a:p>
          <a:p>
            <a:pPr algn="just">
              <a:buFont typeface="Arial" charset="0"/>
              <a:buChar char="•"/>
            </a:pPr>
            <a:r>
              <a:rPr lang="fr-FR" b="1" dirty="0">
                <a:latin typeface="Times New Roman" pitchFamily="18" charset="0"/>
                <a:cs typeface="Times New Roman" pitchFamily="18" charset="0"/>
              </a:rPr>
              <a:t> Diffusion inélastique (</a:t>
            </a:r>
            <a:r>
              <a:rPr lang="fr-FR" b="1" u="sng" dirty="0">
                <a:latin typeface="Times New Roman" pitchFamily="18" charset="0"/>
                <a:cs typeface="Times New Roman" pitchFamily="18" charset="0"/>
              </a:rPr>
              <a:t>effet Compton</a:t>
            </a:r>
            <a:r>
              <a:rPr lang="fr-FR" b="1" dirty="0">
                <a:latin typeface="Times New Roman" pitchFamily="18" charset="0"/>
                <a:cs typeface="Times New Roman" pitchFamily="18" charset="0"/>
              </a:rPr>
              <a:t>) du rayonnement du tube. Elle est plus importante pour des échantillons " légers  »</a:t>
            </a:r>
          </a:p>
          <a:p>
            <a:pPr algn="just"/>
            <a:r>
              <a:rPr lang="fr-FR" b="1">
                <a:latin typeface="Times New Roman" pitchFamily="18" charset="0"/>
                <a:cs typeface="Times New Roman" pitchFamily="18" charset="0"/>
              </a:rPr>
              <a:t>	Il </a:t>
            </a:r>
            <a:r>
              <a:rPr lang="fr-FR" b="1" dirty="0">
                <a:latin typeface="Times New Roman" pitchFamily="18" charset="0"/>
                <a:cs typeface="Times New Roman" pitchFamily="18" charset="0"/>
              </a:rPr>
              <a:t>peut également y avoir les phénomènes suivants :</a:t>
            </a:r>
          </a:p>
          <a:p>
            <a:pPr algn="just"/>
            <a:r>
              <a:rPr lang="fr-FR" b="1" dirty="0">
                <a:latin typeface="Times New Roman" pitchFamily="18" charset="0"/>
                <a:cs typeface="Times New Roman" pitchFamily="18" charset="0"/>
              </a:rPr>
              <a:t>* si l'échantillon est cristallisé ou partiellement cristallisé, il va y a voir un </a:t>
            </a:r>
            <a:r>
              <a:rPr lang="fr-FR" b="1" u="sng" dirty="0">
                <a:latin typeface="Times New Roman" pitchFamily="18" charset="0"/>
                <a:cs typeface="Times New Roman" pitchFamily="18" charset="0"/>
              </a:rPr>
              <a:t>phénomène de diffraction</a:t>
            </a:r>
            <a:r>
              <a:rPr lang="fr-FR" b="1" dirty="0">
                <a:latin typeface="Times New Roman" pitchFamily="18" charset="0"/>
                <a:cs typeface="Times New Roman" pitchFamily="18" charset="0"/>
              </a:rPr>
              <a:t> de rayons X qui va essentiellement perturber la mesure des raies d'éléments légers ; </a:t>
            </a:r>
          </a:p>
          <a:p>
            <a:pPr algn="just"/>
            <a:r>
              <a:rPr lang="fr-FR" b="1" dirty="0">
                <a:latin typeface="Times New Roman" pitchFamily="18" charset="0"/>
                <a:cs typeface="Times New Roman" pitchFamily="18" charset="0"/>
              </a:rPr>
              <a:t>* les électrons éjectés par </a:t>
            </a:r>
            <a:r>
              <a:rPr lang="fr-FR" b="1" u="sng" dirty="0">
                <a:latin typeface="Times New Roman" pitchFamily="18" charset="0"/>
                <a:cs typeface="Times New Roman" pitchFamily="18" charset="0"/>
              </a:rPr>
              <a:t>effet photoélectrique </a:t>
            </a:r>
            <a:r>
              <a:rPr lang="fr-FR" b="1" dirty="0">
                <a:latin typeface="Times New Roman" pitchFamily="18" charset="0"/>
                <a:cs typeface="Times New Roman" pitchFamily="18" charset="0"/>
              </a:rPr>
              <a:t>et par effet Compton peuvent générer un </a:t>
            </a:r>
            <a:r>
              <a:rPr lang="fr-FR" b="1" dirty="0" err="1">
                <a:latin typeface="Times New Roman" pitchFamily="18" charset="0"/>
                <a:cs typeface="Times New Roman" pitchFamily="18" charset="0"/>
              </a:rPr>
              <a:t>Bremsstrahlung</a:t>
            </a:r>
            <a:r>
              <a:rPr lang="fr-FR" b="1" dirty="0">
                <a:latin typeface="Times New Roman" pitchFamily="18" charset="0"/>
                <a:cs typeface="Times New Roman" pitchFamily="18" charset="0"/>
              </a:rPr>
              <a:t> interne à l'échantillon. </a:t>
            </a:r>
          </a:p>
        </p:txBody>
      </p:sp>
      <p:sp>
        <p:nvSpPr>
          <p:cNvPr id="7" name="ZoneTexte 6"/>
          <p:cNvSpPr txBox="1"/>
          <p:nvPr/>
        </p:nvSpPr>
        <p:spPr>
          <a:xfrm>
            <a:off x="0" y="2492896"/>
            <a:ext cx="1583382" cy="400110"/>
          </a:xfrm>
          <a:prstGeom prst="rect">
            <a:avLst/>
          </a:prstGeom>
          <a:noFill/>
        </p:spPr>
        <p:txBody>
          <a:bodyPr wrap="none" rtlCol="0">
            <a:spAutoFit/>
          </a:bodyPr>
          <a:lstStyle/>
          <a:p>
            <a:r>
              <a:rPr lang="fr-FR" sz="2000" b="1" dirty="0">
                <a:solidFill>
                  <a:srgbClr val="FF0000"/>
                </a:solidFill>
              </a:rPr>
              <a:t>Bruit de fond</a:t>
            </a:r>
          </a:p>
        </p:txBody>
      </p:sp>
      <p:sp>
        <p:nvSpPr>
          <p:cNvPr id="6" name="Rectangle 5"/>
          <p:cNvSpPr/>
          <p:nvPr/>
        </p:nvSpPr>
        <p:spPr>
          <a:xfrm>
            <a:off x="1520686" y="6309320"/>
            <a:ext cx="5643602" cy="369332"/>
          </a:xfrm>
          <a:prstGeom prst="rect">
            <a:avLst/>
          </a:prstGeom>
        </p:spPr>
        <p:txBody>
          <a:bodyPr wrap="square">
            <a:spAutoFit/>
          </a:bodyPr>
          <a:lstStyle/>
          <a:p>
            <a:r>
              <a:rPr lang="fr-FR" b="1" dirty="0">
                <a:solidFill>
                  <a:srgbClr val="FF0000"/>
                </a:solidFill>
                <a:latin typeface="Times New Roman" pitchFamily="18" charset="0"/>
                <a:cs typeface="Times New Roman" pitchFamily="18" charset="0"/>
              </a:rPr>
              <a:t>Seul l'effet photoélectrique produit de la fluorescence.</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a:xfrm>
            <a:off x="0" y="0"/>
            <a:ext cx="1922321" cy="369332"/>
          </a:xfrm>
          <a:prstGeom prst="rect">
            <a:avLst/>
          </a:prstGeom>
        </p:spPr>
        <p:txBody>
          <a:bodyPr wrap="none">
            <a:spAutoFit/>
          </a:bodyPr>
          <a:lstStyle/>
          <a:p>
            <a:r>
              <a:rPr lang="fr-FR" b="1" dirty="0">
                <a:solidFill>
                  <a:srgbClr val="FF0000"/>
                </a:solidFill>
                <a:latin typeface="Times New Roman" pitchFamily="18" charset="0"/>
                <a:cs typeface="Times New Roman" pitchFamily="18" charset="0"/>
              </a:rPr>
              <a:t>Effets de matrice </a:t>
            </a:r>
          </a:p>
        </p:txBody>
      </p:sp>
      <p:sp>
        <p:nvSpPr>
          <p:cNvPr id="9" name="Rectangle 8"/>
          <p:cNvSpPr/>
          <p:nvPr/>
        </p:nvSpPr>
        <p:spPr>
          <a:xfrm>
            <a:off x="0" y="357166"/>
            <a:ext cx="9144000" cy="923330"/>
          </a:xfrm>
          <a:prstGeom prst="rect">
            <a:avLst/>
          </a:prstGeom>
        </p:spPr>
        <p:txBody>
          <a:bodyPr wrap="square">
            <a:spAutoFit/>
          </a:bodyPr>
          <a:lstStyle/>
          <a:p>
            <a:pPr algn="just"/>
            <a:r>
              <a:rPr lang="fr-FR" b="1" dirty="0">
                <a:latin typeface="Times New Roman" pitchFamily="18" charset="0"/>
                <a:cs typeface="Times New Roman" pitchFamily="18" charset="0"/>
              </a:rPr>
              <a:t>	L’effet de matrice est du essentiellement à l'environnement des atomes X qui peut absorbé plus ou moins le signal, ou bien peut au contraire l’amplifier. C’est pourquoi des  échantillons contenant la même quantité d’un élément X ne donneront pas le même signal,.</a:t>
            </a:r>
          </a:p>
        </p:txBody>
      </p:sp>
      <p:sp>
        <p:nvSpPr>
          <p:cNvPr id="10" name="Rectangle 9"/>
          <p:cNvSpPr/>
          <p:nvPr/>
        </p:nvSpPr>
        <p:spPr>
          <a:xfrm>
            <a:off x="0" y="2000240"/>
            <a:ext cx="9144000" cy="923330"/>
          </a:xfrm>
          <a:prstGeom prst="rect">
            <a:avLst/>
          </a:prstGeom>
        </p:spPr>
        <p:txBody>
          <a:bodyPr wrap="square">
            <a:spAutoFit/>
          </a:bodyPr>
          <a:lstStyle/>
          <a:p>
            <a:pPr algn="just"/>
            <a:r>
              <a:rPr lang="fr-FR" b="1" dirty="0">
                <a:latin typeface="Times New Roman" pitchFamily="18" charset="0"/>
                <a:cs typeface="Times New Roman" pitchFamily="18" charset="0"/>
              </a:rPr>
              <a:t>	Les rayons X émis par le tube sont absorbés par l'échantillon avant d'atteindre l'atome cible, c'est l'absorption primaire; les rayons X fluorescents sont absorbés par l'échantillon en ressortant, c'est l'absorption secondaire ; </a:t>
            </a:r>
          </a:p>
        </p:txBody>
      </p:sp>
      <p:sp>
        <p:nvSpPr>
          <p:cNvPr id="11" name="Rectangle 10"/>
          <p:cNvSpPr/>
          <p:nvPr/>
        </p:nvSpPr>
        <p:spPr>
          <a:xfrm>
            <a:off x="0" y="2934298"/>
            <a:ext cx="9144000" cy="923330"/>
          </a:xfrm>
          <a:prstGeom prst="rect">
            <a:avLst/>
          </a:prstGeom>
        </p:spPr>
        <p:txBody>
          <a:bodyPr wrap="square">
            <a:spAutoFit/>
          </a:bodyPr>
          <a:lstStyle/>
          <a:p>
            <a:pPr algn="just"/>
            <a:r>
              <a:rPr lang="fr-FR" b="1" dirty="0">
                <a:latin typeface="Times New Roman" pitchFamily="18" charset="0"/>
                <a:cs typeface="Times New Roman" pitchFamily="18" charset="0"/>
              </a:rPr>
              <a:t>Cette absorption dépend de la nature de l'échantillon :</a:t>
            </a:r>
          </a:p>
          <a:p>
            <a:pPr algn="just"/>
            <a:r>
              <a:rPr lang="fr-FR" b="1" dirty="0">
                <a:latin typeface="Times New Roman" pitchFamily="18" charset="0"/>
                <a:cs typeface="Times New Roman" pitchFamily="18" charset="0"/>
              </a:rPr>
              <a:t>· plus la matière est dense, plus les rayons X sont absorbés;</a:t>
            </a:r>
          </a:p>
          <a:p>
            <a:pPr algn="just"/>
            <a:r>
              <a:rPr lang="fr-FR" b="1" dirty="0">
                <a:latin typeface="Times New Roman" pitchFamily="18" charset="0"/>
                <a:cs typeface="Times New Roman" pitchFamily="18" charset="0"/>
              </a:rPr>
              <a:t>· plus les atomes sont lourds (numéro atomique Z grand), plus les rayons X sont absorbés.</a:t>
            </a:r>
          </a:p>
        </p:txBody>
      </p:sp>
      <p:sp>
        <p:nvSpPr>
          <p:cNvPr id="13" name="Rectangle 12"/>
          <p:cNvSpPr/>
          <p:nvPr/>
        </p:nvSpPr>
        <p:spPr>
          <a:xfrm>
            <a:off x="0" y="3929066"/>
            <a:ext cx="8786842" cy="369332"/>
          </a:xfrm>
          <a:prstGeom prst="rect">
            <a:avLst/>
          </a:prstGeom>
        </p:spPr>
        <p:txBody>
          <a:bodyPr wrap="square">
            <a:spAutoFit/>
          </a:bodyPr>
          <a:lstStyle/>
          <a:p>
            <a:r>
              <a:rPr lang="fr-FR" b="1" dirty="0">
                <a:latin typeface="Times New Roman" pitchFamily="18" charset="0"/>
                <a:cs typeface="Times New Roman" pitchFamily="18" charset="0"/>
              </a:rPr>
              <a:t>D’une manière générale, plus l'énergie du photon est faible, plus il est absorbé.</a:t>
            </a:r>
            <a:endParaRPr lang="fr-FR" dirty="0"/>
          </a:p>
        </p:txBody>
      </p:sp>
      <p:pic>
        <p:nvPicPr>
          <p:cNvPr id="1026" name="Picture 2"/>
          <p:cNvPicPr>
            <a:picLocks noChangeAspect="1" noChangeArrowheads="1"/>
          </p:cNvPicPr>
          <p:nvPr/>
        </p:nvPicPr>
        <p:blipFill>
          <a:blip r:embed="rId2"/>
          <a:srcRect/>
          <a:stretch>
            <a:fillRect/>
          </a:stretch>
        </p:blipFill>
        <p:spPr bwMode="auto">
          <a:xfrm>
            <a:off x="4786314" y="4241455"/>
            <a:ext cx="2400302" cy="2616545"/>
          </a:xfrm>
          <a:prstGeom prst="rect">
            <a:avLst/>
          </a:prstGeom>
          <a:noFill/>
          <a:ln w="9525">
            <a:noFill/>
            <a:miter lim="800000"/>
            <a:headEnd/>
            <a:tailEnd/>
          </a:ln>
          <a:effectLst/>
        </p:spPr>
      </p:pic>
      <p:sp>
        <p:nvSpPr>
          <p:cNvPr id="15" name="Rectangle 14"/>
          <p:cNvSpPr/>
          <p:nvPr/>
        </p:nvSpPr>
        <p:spPr>
          <a:xfrm>
            <a:off x="0" y="1643050"/>
            <a:ext cx="1697901" cy="369332"/>
          </a:xfrm>
          <a:prstGeom prst="rect">
            <a:avLst/>
          </a:prstGeom>
        </p:spPr>
        <p:txBody>
          <a:bodyPr wrap="none">
            <a:spAutoFit/>
          </a:bodyPr>
          <a:lstStyle/>
          <a:p>
            <a:r>
              <a:rPr lang="fr-FR" b="1" dirty="0">
                <a:solidFill>
                  <a:srgbClr val="00B0F0"/>
                </a:solidFill>
                <a:latin typeface="Times New Roman" pitchFamily="18" charset="0"/>
                <a:cs typeface="Times New Roman" pitchFamily="18" charset="0"/>
              </a:rPr>
              <a:t>* L'absorption </a:t>
            </a:r>
            <a:endParaRPr lang="fr-FR" dirty="0">
              <a:solidFill>
                <a:srgbClr val="00B0F0"/>
              </a:solidFill>
            </a:endParaRPr>
          </a:p>
        </p:txBody>
      </p:sp>
      <p:sp>
        <p:nvSpPr>
          <p:cNvPr id="16" name="Rectangle 15"/>
          <p:cNvSpPr/>
          <p:nvPr/>
        </p:nvSpPr>
        <p:spPr>
          <a:xfrm>
            <a:off x="0" y="1285860"/>
            <a:ext cx="5715008" cy="369332"/>
          </a:xfrm>
          <a:prstGeom prst="rect">
            <a:avLst/>
          </a:prstGeom>
        </p:spPr>
        <p:txBody>
          <a:bodyPr wrap="square">
            <a:spAutoFit/>
          </a:bodyPr>
          <a:lstStyle/>
          <a:p>
            <a:r>
              <a:rPr lang="fr-FR" b="1" dirty="0">
                <a:solidFill>
                  <a:schemeClr val="accent3"/>
                </a:solidFill>
              </a:rPr>
              <a:t>Les effets de matrice comprennent deux phénomènes :</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0" y="2928934"/>
            <a:ext cx="9144000" cy="923330"/>
          </a:xfrm>
          <a:prstGeom prst="rect">
            <a:avLst/>
          </a:prstGeom>
        </p:spPr>
        <p:txBody>
          <a:bodyPr wrap="square">
            <a:spAutoFit/>
          </a:bodyPr>
          <a:lstStyle/>
          <a:p>
            <a:pPr algn="just"/>
            <a:r>
              <a:rPr lang="fr-FR" b="1" dirty="0">
                <a:latin typeface="Times New Roman" pitchFamily="18" charset="0"/>
                <a:cs typeface="Times New Roman" pitchFamily="18" charset="0"/>
              </a:rPr>
              <a:t>	Les rayons X fluorescents émis par un atome peuvent à leur tour exciter un atome voisin; les atomes reçoivent donc des rayons X venant du tube et des rayons X venant d'autres atomes. </a:t>
            </a:r>
          </a:p>
        </p:txBody>
      </p:sp>
      <p:sp>
        <p:nvSpPr>
          <p:cNvPr id="12" name="Rectangle 11"/>
          <p:cNvSpPr/>
          <p:nvPr/>
        </p:nvSpPr>
        <p:spPr>
          <a:xfrm>
            <a:off x="0" y="0"/>
            <a:ext cx="9144000" cy="1200329"/>
          </a:xfrm>
          <a:prstGeom prst="rect">
            <a:avLst/>
          </a:prstGeom>
        </p:spPr>
        <p:txBody>
          <a:bodyPr wrap="square">
            <a:spAutoFit/>
          </a:bodyPr>
          <a:lstStyle/>
          <a:p>
            <a:pPr algn="just"/>
            <a:r>
              <a:rPr lang="fr-FR" b="1" dirty="0">
                <a:latin typeface="Times New Roman" pitchFamily="18" charset="0"/>
                <a:cs typeface="Times New Roman" pitchFamily="18" charset="0"/>
              </a:rPr>
              <a:t>	C'est ce qui est exploité pour les radiographies médicales : les rayons X sont plus absorbés par les os (denses et contenant des éléments lourds comme le calcium Ca) que par la chair et les organes mous (peu denses et composés d'éléments légers comme le carbone C, l'hydrogène H, l'oxygène O, l'azote N).</a:t>
            </a:r>
          </a:p>
        </p:txBody>
      </p:sp>
      <p:sp>
        <p:nvSpPr>
          <p:cNvPr id="13" name="ZoneTexte 12"/>
          <p:cNvSpPr txBox="1"/>
          <p:nvPr/>
        </p:nvSpPr>
        <p:spPr>
          <a:xfrm>
            <a:off x="0" y="1357298"/>
            <a:ext cx="9144000" cy="923330"/>
          </a:xfrm>
          <a:prstGeom prst="rect">
            <a:avLst/>
          </a:prstGeom>
          <a:noFill/>
        </p:spPr>
        <p:txBody>
          <a:bodyPr wrap="square" rtlCol="0">
            <a:spAutoFit/>
          </a:bodyPr>
          <a:lstStyle/>
          <a:p>
            <a:pPr algn="just"/>
            <a:r>
              <a:rPr lang="fr-FR" b="1" dirty="0"/>
              <a:t>	Exemple: Si on suppose que nous avons une eau et une roche contenant chacune 10 ppm de plomb en masse. On conclu que l'intensité de la raie du plomb sera plus grande pour l'échantillon aqueux que pour la roche, car moins absorbé.</a:t>
            </a:r>
          </a:p>
        </p:txBody>
      </p:sp>
      <p:sp>
        <p:nvSpPr>
          <p:cNvPr id="14" name="Rectangle 13"/>
          <p:cNvSpPr/>
          <p:nvPr/>
        </p:nvSpPr>
        <p:spPr>
          <a:xfrm>
            <a:off x="0" y="2428868"/>
            <a:ext cx="5214974" cy="369332"/>
          </a:xfrm>
          <a:prstGeom prst="rect">
            <a:avLst/>
          </a:prstGeom>
        </p:spPr>
        <p:txBody>
          <a:bodyPr wrap="square">
            <a:spAutoFit/>
          </a:bodyPr>
          <a:lstStyle/>
          <a:p>
            <a:r>
              <a:rPr lang="fr-FR" b="1" dirty="0">
                <a:latin typeface="Times New Roman" pitchFamily="18" charset="0"/>
                <a:cs typeface="Times New Roman" pitchFamily="18" charset="0"/>
              </a:rPr>
              <a:t>* </a:t>
            </a:r>
            <a:r>
              <a:rPr lang="fr-FR" b="1" dirty="0">
                <a:solidFill>
                  <a:srgbClr val="00B0F0"/>
                </a:solidFill>
                <a:latin typeface="Times New Roman" pitchFamily="18" charset="0"/>
                <a:cs typeface="Times New Roman" pitchFamily="18" charset="0"/>
              </a:rPr>
              <a:t>la fluorescence secondaire ou surexcitation </a:t>
            </a:r>
          </a:p>
        </p:txBody>
      </p:sp>
      <p:pic>
        <p:nvPicPr>
          <p:cNvPr id="2050" name="Picture 2"/>
          <p:cNvPicPr>
            <a:picLocks noChangeAspect="1" noChangeArrowheads="1"/>
          </p:cNvPicPr>
          <p:nvPr/>
        </p:nvPicPr>
        <p:blipFill>
          <a:blip r:embed="rId2"/>
          <a:srcRect/>
          <a:stretch>
            <a:fillRect/>
          </a:stretch>
        </p:blipFill>
        <p:spPr bwMode="auto">
          <a:xfrm>
            <a:off x="2285984" y="3929066"/>
            <a:ext cx="3886204" cy="2434461"/>
          </a:xfrm>
          <a:prstGeom prst="rect">
            <a:avLst/>
          </a:prstGeom>
          <a:noFill/>
          <a:ln w="9525">
            <a:noFill/>
            <a:miter lim="800000"/>
            <a:headEnd/>
            <a:tailEnd/>
          </a:ln>
          <a:effectLst/>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p:cNvSpPr txBox="1"/>
          <p:nvPr/>
        </p:nvSpPr>
        <p:spPr>
          <a:xfrm>
            <a:off x="0" y="0"/>
            <a:ext cx="7000892" cy="369332"/>
          </a:xfrm>
          <a:prstGeom prst="rect">
            <a:avLst/>
          </a:prstGeom>
          <a:noFill/>
        </p:spPr>
        <p:txBody>
          <a:bodyPr wrap="square" rtlCol="0">
            <a:spAutoFit/>
          </a:bodyPr>
          <a:lstStyle/>
          <a:p>
            <a:r>
              <a:rPr lang="fr-FR" b="1" dirty="0">
                <a:solidFill>
                  <a:srgbClr val="FF0000"/>
                </a:solidFill>
              </a:rPr>
              <a:t>Application de XRF au dosage </a:t>
            </a:r>
            <a:r>
              <a:rPr lang="fr-FR" b="1" dirty="0" err="1">
                <a:solidFill>
                  <a:srgbClr val="FF0000"/>
                </a:solidFill>
              </a:rPr>
              <a:t>Quanlitatif</a:t>
            </a:r>
            <a:r>
              <a:rPr lang="fr-FR" b="1" dirty="0">
                <a:solidFill>
                  <a:srgbClr val="FF0000"/>
                </a:solidFill>
              </a:rPr>
              <a:t> et semi-quantitatif</a:t>
            </a:r>
          </a:p>
        </p:txBody>
      </p:sp>
      <p:sp>
        <p:nvSpPr>
          <p:cNvPr id="4" name="Rectangle 3"/>
          <p:cNvSpPr/>
          <p:nvPr/>
        </p:nvSpPr>
        <p:spPr>
          <a:xfrm>
            <a:off x="0" y="500042"/>
            <a:ext cx="9144000" cy="1200329"/>
          </a:xfrm>
          <a:prstGeom prst="rect">
            <a:avLst/>
          </a:prstGeom>
        </p:spPr>
        <p:txBody>
          <a:bodyPr wrap="square">
            <a:spAutoFit/>
          </a:bodyPr>
          <a:lstStyle/>
          <a:p>
            <a:pPr algn="just"/>
            <a:r>
              <a:rPr lang="fr-FR" b="1" dirty="0"/>
              <a:t>*Analyses semi-quantitatives est une estimation des concentrations des éléments en présence des barres d’erreurs de 10-20% en fonction du numéro atomique des éléments.</a:t>
            </a:r>
          </a:p>
          <a:p>
            <a:pPr algn="just"/>
            <a:r>
              <a:rPr lang="fr-FR" b="1" dirty="0"/>
              <a:t>*Analyses quantitatives est une estimation fines des concentrations à partir des droites de calibrations créées à partir d’étalons de compositions connus.</a:t>
            </a:r>
          </a:p>
        </p:txBody>
      </p:sp>
      <p:pic>
        <p:nvPicPr>
          <p:cNvPr id="18" name="Picture 3"/>
          <p:cNvPicPr>
            <a:picLocks noChangeAspect="1" noChangeArrowheads="1"/>
          </p:cNvPicPr>
          <p:nvPr/>
        </p:nvPicPr>
        <p:blipFill>
          <a:blip r:embed="rId2"/>
          <a:srcRect/>
          <a:stretch>
            <a:fillRect/>
          </a:stretch>
        </p:blipFill>
        <p:spPr bwMode="auto">
          <a:xfrm>
            <a:off x="1" y="2357429"/>
            <a:ext cx="4857752" cy="3457945"/>
          </a:xfrm>
          <a:prstGeom prst="rect">
            <a:avLst/>
          </a:prstGeom>
          <a:noFill/>
          <a:ln w="9525">
            <a:noFill/>
            <a:round/>
            <a:headEnd/>
            <a:tailEnd/>
          </a:ln>
          <a:effectLst/>
        </p:spPr>
      </p:pic>
      <p:pic>
        <p:nvPicPr>
          <p:cNvPr id="19" name="Picture 3"/>
          <p:cNvPicPr>
            <a:picLocks noChangeAspect="1" noChangeArrowheads="1"/>
          </p:cNvPicPr>
          <p:nvPr/>
        </p:nvPicPr>
        <p:blipFill>
          <a:blip r:embed="rId3"/>
          <a:srcRect/>
          <a:stretch>
            <a:fillRect/>
          </a:stretch>
        </p:blipFill>
        <p:spPr bwMode="auto">
          <a:xfrm>
            <a:off x="4786346" y="2357430"/>
            <a:ext cx="4071934" cy="3214710"/>
          </a:xfrm>
          <a:prstGeom prst="rect">
            <a:avLst/>
          </a:prstGeom>
          <a:noFill/>
          <a:ln w="9525">
            <a:noFill/>
            <a:round/>
            <a:headEnd/>
            <a:tailEnd/>
          </a:ln>
          <a:effectLst/>
        </p:spPr>
      </p:pic>
      <p:sp>
        <p:nvSpPr>
          <p:cNvPr id="21" name="ZoneTexte 20"/>
          <p:cNvSpPr txBox="1"/>
          <p:nvPr/>
        </p:nvSpPr>
        <p:spPr>
          <a:xfrm>
            <a:off x="0" y="1857364"/>
            <a:ext cx="5143504" cy="369332"/>
          </a:xfrm>
          <a:prstGeom prst="rect">
            <a:avLst/>
          </a:prstGeom>
          <a:noFill/>
        </p:spPr>
        <p:txBody>
          <a:bodyPr wrap="square" rtlCol="0">
            <a:spAutoFit/>
          </a:bodyPr>
          <a:lstStyle/>
          <a:p>
            <a:r>
              <a:rPr lang="fr-FR" b="1" dirty="0"/>
              <a:t>L’intensité est </a:t>
            </a:r>
            <a:r>
              <a:rPr lang="fr-FR" b="1"/>
              <a:t>proportionnelle à </a:t>
            </a:r>
            <a:r>
              <a:rPr lang="fr-FR" b="1" dirty="0"/>
              <a:t>la concentration.</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5496" y="2204864"/>
            <a:ext cx="9144000" cy="646331"/>
          </a:xfrm>
          <a:prstGeom prst="rect">
            <a:avLst/>
          </a:prstGeom>
        </p:spPr>
        <p:txBody>
          <a:bodyPr wrap="square">
            <a:spAutoFit/>
          </a:bodyPr>
          <a:lstStyle/>
          <a:p>
            <a:pPr algn="just"/>
            <a:r>
              <a:rPr lang="fr-FR" b="1" dirty="0">
                <a:latin typeface="Times New Roman" pitchFamily="18" charset="0"/>
                <a:cs typeface="Times New Roman" pitchFamily="18" charset="0"/>
              </a:rPr>
              <a:t>- du </a:t>
            </a:r>
            <a:r>
              <a:rPr lang="fr-FR" b="1" dirty="0" err="1">
                <a:latin typeface="Times New Roman" pitchFamily="18" charset="0"/>
                <a:cs typeface="Times New Roman" pitchFamily="18" charset="0"/>
              </a:rPr>
              <a:t>tétraborate</a:t>
            </a:r>
            <a:r>
              <a:rPr lang="fr-FR" b="1" dirty="0">
                <a:latin typeface="Times New Roman" pitchFamily="18" charset="0"/>
                <a:cs typeface="Times New Roman" pitchFamily="18" charset="0"/>
              </a:rPr>
              <a:t> de lithium contenant 15% d’oxyde de lanthane (</a:t>
            </a:r>
            <a:r>
              <a:rPr lang="fr-FR" b="1" dirty="0" err="1">
                <a:latin typeface="Times New Roman" pitchFamily="18" charset="0"/>
                <a:cs typeface="Times New Roman" pitchFamily="18" charset="0"/>
              </a:rPr>
              <a:t>alourdisseur</a:t>
            </a:r>
            <a:r>
              <a:rPr lang="fr-FR" b="1" dirty="0">
                <a:latin typeface="Times New Roman" pitchFamily="18" charset="0"/>
                <a:cs typeface="Times New Roman" pitchFamily="18" charset="0"/>
              </a:rPr>
              <a:t>) </a:t>
            </a:r>
          </a:p>
          <a:p>
            <a:pPr algn="just"/>
            <a:r>
              <a:rPr lang="fr-FR" b="1" dirty="0">
                <a:latin typeface="Times New Roman" pitchFamily="18" charset="0"/>
                <a:cs typeface="Times New Roman" pitchFamily="18" charset="0"/>
              </a:rPr>
              <a:t>- un mélange </a:t>
            </a:r>
            <a:r>
              <a:rPr lang="fr-FR" b="1" dirty="0" err="1">
                <a:latin typeface="Times New Roman" pitchFamily="18" charset="0"/>
                <a:cs typeface="Times New Roman" pitchFamily="18" charset="0"/>
              </a:rPr>
              <a:t>Tétraborate</a:t>
            </a:r>
            <a:r>
              <a:rPr lang="fr-FR" b="1" dirty="0">
                <a:latin typeface="Times New Roman" pitchFamily="18" charset="0"/>
                <a:cs typeface="Times New Roman" pitchFamily="18" charset="0"/>
              </a:rPr>
              <a:t> de Lithium (Li</a:t>
            </a:r>
            <a:r>
              <a:rPr lang="fr-FR" b="1" baseline="-25000" dirty="0">
                <a:latin typeface="Times New Roman" pitchFamily="18" charset="0"/>
                <a:cs typeface="Times New Roman" pitchFamily="18" charset="0"/>
              </a:rPr>
              <a:t>2</a:t>
            </a:r>
            <a:r>
              <a:rPr lang="fr-FR" b="1" dirty="0">
                <a:latin typeface="Times New Roman" pitchFamily="18" charset="0"/>
                <a:cs typeface="Times New Roman" pitchFamily="18" charset="0"/>
              </a:rPr>
              <a:t>B</a:t>
            </a:r>
            <a:r>
              <a:rPr lang="fr-FR" b="1" baseline="-25000" dirty="0">
                <a:latin typeface="Times New Roman" pitchFamily="18" charset="0"/>
                <a:cs typeface="Times New Roman" pitchFamily="18" charset="0"/>
              </a:rPr>
              <a:t>4</a:t>
            </a:r>
            <a:r>
              <a:rPr lang="fr-FR" b="1" dirty="0">
                <a:latin typeface="Times New Roman" pitchFamily="18" charset="0"/>
                <a:cs typeface="Times New Roman" pitchFamily="18" charset="0"/>
              </a:rPr>
              <a:t>O) 66%</a:t>
            </a:r>
            <a:r>
              <a:rPr lang="fr-FR" sz="1000" b="1" dirty="0">
                <a:latin typeface="Times New Roman" pitchFamily="18" charset="0"/>
                <a:cs typeface="Times New Roman" pitchFamily="18" charset="0"/>
              </a:rPr>
              <a:t> </a:t>
            </a:r>
            <a:r>
              <a:rPr lang="fr-FR" b="1" dirty="0">
                <a:latin typeface="Times New Roman" pitchFamily="18" charset="0"/>
                <a:cs typeface="Times New Roman" pitchFamily="18" charset="0"/>
              </a:rPr>
              <a:t>+</a:t>
            </a:r>
            <a:r>
              <a:rPr lang="fr-FR" sz="1000" b="1" i="1" dirty="0">
                <a:latin typeface="Times New Roman" pitchFamily="18" charset="0"/>
                <a:cs typeface="Times New Roman" pitchFamily="18" charset="0"/>
              </a:rPr>
              <a:t> </a:t>
            </a:r>
            <a:r>
              <a:rPr lang="fr-FR" b="1" dirty="0" err="1">
                <a:latin typeface="Times New Roman" pitchFamily="18" charset="0"/>
                <a:cs typeface="Times New Roman" pitchFamily="18" charset="0"/>
              </a:rPr>
              <a:t>Métaborate</a:t>
            </a:r>
            <a:r>
              <a:rPr lang="fr-FR" b="1" dirty="0">
                <a:latin typeface="Times New Roman" pitchFamily="18" charset="0"/>
                <a:cs typeface="Times New Roman" pitchFamily="18" charset="0"/>
              </a:rPr>
              <a:t> de Lithium (LiBO</a:t>
            </a:r>
            <a:r>
              <a:rPr lang="fr-FR" b="1" baseline="-25000" dirty="0">
                <a:latin typeface="Times New Roman" pitchFamily="18" charset="0"/>
                <a:cs typeface="Times New Roman" pitchFamily="18" charset="0"/>
              </a:rPr>
              <a:t>2</a:t>
            </a:r>
            <a:r>
              <a:rPr lang="fr-FR" b="1" dirty="0">
                <a:latin typeface="Times New Roman" pitchFamily="18" charset="0"/>
                <a:cs typeface="Times New Roman" pitchFamily="18" charset="0"/>
              </a:rPr>
              <a:t>) 34%. </a:t>
            </a:r>
          </a:p>
        </p:txBody>
      </p:sp>
      <p:sp>
        <p:nvSpPr>
          <p:cNvPr id="7" name="Rectangle 6"/>
          <p:cNvSpPr/>
          <p:nvPr/>
        </p:nvSpPr>
        <p:spPr>
          <a:xfrm>
            <a:off x="11967" y="-27384"/>
            <a:ext cx="1335494" cy="369332"/>
          </a:xfrm>
          <a:prstGeom prst="rect">
            <a:avLst/>
          </a:prstGeom>
        </p:spPr>
        <p:txBody>
          <a:bodyPr wrap="none">
            <a:spAutoFit/>
          </a:bodyPr>
          <a:lstStyle/>
          <a:p>
            <a:r>
              <a:rPr lang="fr-FR" b="1" dirty="0">
                <a:solidFill>
                  <a:srgbClr val="FFC000"/>
                </a:solidFill>
              </a:rPr>
              <a:t>Echantillons</a:t>
            </a:r>
          </a:p>
        </p:txBody>
      </p:sp>
      <p:sp>
        <p:nvSpPr>
          <p:cNvPr id="8" name="Rectangle 7"/>
          <p:cNvSpPr/>
          <p:nvPr/>
        </p:nvSpPr>
        <p:spPr>
          <a:xfrm>
            <a:off x="-42713" y="3933056"/>
            <a:ext cx="6143636" cy="369332"/>
          </a:xfrm>
          <a:prstGeom prst="rect">
            <a:avLst/>
          </a:prstGeom>
        </p:spPr>
        <p:txBody>
          <a:bodyPr wrap="square">
            <a:spAutoFit/>
          </a:bodyPr>
          <a:lstStyle/>
          <a:p>
            <a:r>
              <a:rPr lang="fr-FR" dirty="0"/>
              <a:t>- </a:t>
            </a:r>
            <a:r>
              <a:rPr lang="fr-FR" b="1" dirty="0">
                <a:latin typeface="Times New Roman" pitchFamily="18" charset="0"/>
                <a:cs typeface="Times New Roman" pitchFamily="18" charset="0"/>
              </a:rPr>
              <a:t>Produit noyé dans une matrice (</a:t>
            </a:r>
            <a:r>
              <a:rPr lang="fr-FR" b="1" dirty="0" err="1">
                <a:latin typeface="Times New Roman" pitchFamily="18" charset="0"/>
                <a:cs typeface="Times New Roman" pitchFamily="18" charset="0"/>
              </a:rPr>
              <a:t>KBr</a:t>
            </a:r>
            <a:r>
              <a:rPr lang="fr-FR" b="1" dirty="0">
                <a:latin typeface="Times New Roman" pitchFamily="18" charset="0"/>
                <a:cs typeface="Times New Roman" pitchFamily="18" charset="0"/>
              </a:rPr>
              <a:t>, H</a:t>
            </a:r>
            <a:r>
              <a:rPr lang="fr-FR" b="1" baseline="-25000" dirty="0">
                <a:latin typeface="Times New Roman" pitchFamily="18" charset="0"/>
                <a:cs typeface="Times New Roman" pitchFamily="18" charset="0"/>
              </a:rPr>
              <a:t>3</a:t>
            </a:r>
            <a:r>
              <a:rPr lang="fr-FR" b="1" dirty="0">
                <a:latin typeface="Times New Roman" pitchFamily="18" charset="0"/>
                <a:cs typeface="Times New Roman" pitchFamily="18" charset="0"/>
              </a:rPr>
              <a:t>BO</a:t>
            </a:r>
            <a:r>
              <a:rPr lang="fr-FR" b="1" baseline="-25000" dirty="0">
                <a:latin typeface="Times New Roman" pitchFamily="18" charset="0"/>
                <a:cs typeface="Times New Roman" pitchFamily="18" charset="0"/>
              </a:rPr>
              <a:t>3</a:t>
            </a:r>
            <a:r>
              <a:rPr lang="fr-FR" b="1" dirty="0">
                <a:latin typeface="Times New Roman" pitchFamily="18" charset="0"/>
                <a:cs typeface="Times New Roman" pitchFamily="18" charset="0"/>
              </a:rPr>
              <a:t> , Cellulose)</a:t>
            </a:r>
          </a:p>
        </p:txBody>
      </p:sp>
      <p:sp>
        <p:nvSpPr>
          <p:cNvPr id="12" name="Rectangle 11"/>
          <p:cNvSpPr/>
          <p:nvPr/>
        </p:nvSpPr>
        <p:spPr>
          <a:xfrm>
            <a:off x="31981" y="332656"/>
            <a:ext cx="7786710" cy="369332"/>
          </a:xfrm>
          <a:prstGeom prst="rect">
            <a:avLst/>
          </a:prstGeom>
        </p:spPr>
        <p:txBody>
          <a:bodyPr wrap="square">
            <a:spAutoFit/>
          </a:bodyPr>
          <a:lstStyle/>
          <a:p>
            <a:r>
              <a:rPr lang="fr-FR" b="1" dirty="0">
                <a:latin typeface="Times New Roman" pitchFamily="18" charset="0"/>
                <a:cs typeface="Times New Roman" pitchFamily="18" charset="0"/>
              </a:rPr>
              <a:t>Différents modes de préparation de l’échantillon peuvent être envisagés.</a:t>
            </a:r>
            <a:endParaRPr lang="fr-FR" dirty="0"/>
          </a:p>
        </p:txBody>
      </p:sp>
      <p:sp>
        <p:nvSpPr>
          <p:cNvPr id="13" name="Rectangle 12"/>
          <p:cNvSpPr/>
          <p:nvPr/>
        </p:nvSpPr>
        <p:spPr>
          <a:xfrm>
            <a:off x="31981" y="836712"/>
            <a:ext cx="2045753" cy="369332"/>
          </a:xfrm>
          <a:prstGeom prst="rect">
            <a:avLst/>
          </a:prstGeom>
        </p:spPr>
        <p:txBody>
          <a:bodyPr wrap="none">
            <a:spAutoFit/>
          </a:bodyPr>
          <a:lstStyle/>
          <a:p>
            <a:r>
              <a:rPr lang="fr-FR" b="1" dirty="0">
                <a:solidFill>
                  <a:srgbClr val="FFC000"/>
                </a:solidFill>
              </a:rPr>
              <a:t>Solides dans le vide</a:t>
            </a:r>
          </a:p>
        </p:txBody>
      </p:sp>
      <p:sp>
        <p:nvSpPr>
          <p:cNvPr id="14" name="Rectangle 13"/>
          <p:cNvSpPr/>
          <p:nvPr/>
        </p:nvSpPr>
        <p:spPr>
          <a:xfrm>
            <a:off x="-24390" y="3501008"/>
            <a:ext cx="8286776" cy="369332"/>
          </a:xfrm>
          <a:prstGeom prst="rect">
            <a:avLst/>
          </a:prstGeom>
        </p:spPr>
        <p:txBody>
          <a:bodyPr wrap="square">
            <a:spAutoFit/>
          </a:bodyPr>
          <a:lstStyle/>
          <a:p>
            <a:pPr algn="just"/>
            <a:r>
              <a:rPr lang="fr-FR" b="1" dirty="0">
                <a:latin typeface="Times New Roman" pitchFamily="18" charset="0"/>
                <a:cs typeface="Times New Roman" pitchFamily="18" charset="0"/>
              </a:rPr>
              <a:t>L’</a:t>
            </a:r>
            <a:r>
              <a:rPr lang="fr-FR" b="1" dirty="0" err="1">
                <a:latin typeface="Times New Roman" pitchFamily="18" charset="0"/>
                <a:cs typeface="Times New Roman" pitchFamily="18" charset="0"/>
              </a:rPr>
              <a:t>alourdisseur</a:t>
            </a:r>
            <a:r>
              <a:rPr lang="fr-FR" b="1" dirty="0">
                <a:latin typeface="Times New Roman" pitchFamily="18" charset="0"/>
                <a:cs typeface="Times New Roman" pitchFamily="18" charset="0"/>
              </a:rPr>
              <a:t> (La</a:t>
            </a:r>
            <a:r>
              <a:rPr lang="fr-FR" b="1" baseline="-25000" dirty="0">
                <a:latin typeface="Times New Roman" pitchFamily="18" charset="0"/>
                <a:cs typeface="Times New Roman" pitchFamily="18" charset="0"/>
              </a:rPr>
              <a:t>2</a:t>
            </a:r>
            <a:r>
              <a:rPr lang="fr-FR" b="1" dirty="0">
                <a:latin typeface="Times New Roman" pitchFamily="18" charset="0"/>
                <a:cs typeface="Times New Roman" pitchFamily="18" charset="0"/>
              </a:rPr>
              <a:t>O) réduit les effets de la matrice pour les éléments légers.</a:t>
            </a:r>
          </a:p>
        </p:txBody>
      </p:sp>
      <p:sp>
        <p:nvSpPr>
          <p:cNvPr id="15" name="Rectangle 14"/>
          <p:cNvSpPr/>
          <p:nvPr/>
        </p:nvSpPr>
        <p:spPr>
          <a:xfrm>
            <a:off x="-24390" y="2996952"/>
            <a:ext cx="7500958" cy="369332"/>
          </a:xfrm>
          <a:prstGeom prst="rect">
            <a:avLst/>
          </a:prstGeom>
        </p:spPr>
        <p:txBody>
          <a:bodyPr wrap="square">
            <a:spAutoFit/>
          </a:bodyPr>
          <a:lstStyle/>
          <a:p>
            <a:pPr algn="just"/>
            <a:r>
              <a:rPr lang="fr-FR" b="1" dirty="0">
                <a:latin typeface="Times New Roman" pitchFamily="18" charset="0"/>
                <a:cs typeface="Times New Roman" pitchFamily="18" charset="0"/>
              </a:rPr>
              <a:t>La fusion élimine les effets granulométriques et minéralogiques. </a:t>
            </a:r>
          </a:p>
        </p:txBody>
      </p:sp>
      <p:sp>
        <p:nvSpPr>
          <p:cNvPr id="16" name="Rectangle 15"/>
          <p:cNvSpPr/>
          <p:nvPr/>
        </p:nvSpPr>
        <p:spPr>
          <a:xfrm>
            <a:off x="-4665" y="1340768"/>
            <a:ext cx="3076483" cy="369332"/>
          </a:xfrm>
          <a:prstGeom prst="rect">
            <a:avLst/>
          </a:prstGeom>
        </p:spPr>
        <p:txBody>
          <a:bodyPr wrap="none">
            <a:spAutoFit/>
          </a:bodyPr>
          <a:lstStyle/>
          <a:p>
            <a:pPr algn="just"/>
            <a:r>
              <a:rPr lang="fr-FR" b="1" dirty="0">
                <a:solidFill>
                  <a:srgbClr val="FF0000"/>
                </a:solidFill>
                <a:latin typeface="Times New Roman" pitchFamily="18" charset="0"/>
                <a:cs typeface="Times New Roman" pitchFamily="18" charset="0"/>
              </a:rPr>
              <a:t>Méthode de la perle au borax</a:t>
            </a:r>
          </a:p>
        </p:txBody>
      </p:sp>
      <p:sp>
        <p:nvSpPr>
          <p:cNvPr id="17" name="Rectangle 16"/>
          <p:cNvSpPr/>
          <p:nvPr/>
        </p:nvSpPr>
        <p:spPr>
          <a:xfrm>
            <a:off x="-4665" y="1844824"/>
            <a:ext cx="6286512" cy="369332"/>
          </a:xfrm>
          <a:prstGeom prst="rect">
            <a:avLst/>
          </a:prstGeom>
        </p:spPr>
        <p:txBody>
          <a:bodyPr wrap="square">
            <a:spAutoFit/>
          </a:bodyPr>
          <a:lstStyle/>
          <a:p>
            <a:pPr algn="just"/>
            <a:r>
              <a:rPr lang="fr-FR" b="1" dirty="0">
                <a:latin typeface="Times New Roman" pitchFamily="18" charset="0"/>
                <a:cs typeface="Times New Roman" pitchFamily="18" charset="0"/>
              </a:rPr>
              <a:t>* 15 à 100 mg de prélèvement sont fondus dans un fondant: </a:t>
            </a:r>
          </a:p>
        </p:txBody>
      </p:sp>
      <p:sp>
        <p:nvSpPr>
          <p:cNvPr id="18" name="Rectangle 17"/>
          <p:cNvSpPr/>
          <p:nvPr/>
        </p:nvSpPr>
        <p:spPr>
          <a:xfrm>
            <a:off x="0" y="4797152"/>
            <a:ext cx="9144000" cy="646331"/>
          </a:xfrm>
          <a:prstGeom prst="rect">
            <a:avLst/>
          </a:prstGeom>
        </p:spPr>
        <p:txBody>
          <a:bodyPr wrap="square">
            <a:spAutoFit/>
          </a:bodyPr>
          <a:lstStyle/>
          <a:p>
            <a:pPr algn="just"/>
            <a:r>
              <a:rPr lang="fr-FR" b="1" dirty="0">
                <a:latin typeface="Times New Roman" pitchFamily="18" charset="0"/>
                <a:cs typeface="Times New Roman" pitchFamily="18" charset="0"/>
              </a:rPr>
              <a:t>- étalons: une quarantaine d’étalons naturels servent de référence pour l’analyse élémentaire.</a:t>
            </a:r>
          </a:p>
        </p:txBody>
      </p:sp>
      <p:sp>
        <p:nvSpPr>
          <p:cNvPr id="19" name="Rectangle 18"/>
          <p:cNvSpPr/>
          <p:nvPr/>
        </p:nvSpPr>
        <p:spPr>
          <a:xfrm>
            <a:off x="0" y="4365104"/>
            <a:ext cx="2307042" cy="369332"/>
          </a:xfrm>
          <a:prstGeom prst="rect">
            <a:avLst/>
          </a:prstGeom>
        </p:spPr>
        <p:txBody>
          <a:bodyPr wrap="none">
            <a:spAutoFit/>
          </a:bodyPr>
          <a:lstStyle/>
          <a:p>
            <a:r>
              <a:rPr lang="fr-FR" b="1" dirty="0">
                <a:solidFill>
                  <a:srgbClr val="FFC000"/>
                </a:solidFill>
              </a:rPr>
              <a:t>Liquides dans l’hélium</a:t>
            </a:r>
          </a:p>
        </p:txBody>
      </p:sp>
      <p:sp>
        <p:nvSpPr>
          <p:cNvPr id="20" name="Rectangle 19"/>
          <p:cNvSpPr/>
          <p:nvPr/>
        </p:nvSpPr>
        <p:spPr>
          <a:xfrm>
            <a:off x="0" y="5805264"/>
            <a:ext cx="1928826" cy="923330"/>
          </a:xfrm>
          <a:prstGeom prst="rect">
            <a:avLst/>
          </a:prstGeom>
        </p:spPr>
        <p:txBody>
          <a:bodyPr wrap="square">
            <a:spAutoFit/>
          </a:bodyPr>
          <a:lstStyle/>
          <a:p>
            <a:r>
              <a:rPr lang="fr-FR" b="1" dirty="0">
                <a:latin typeface="Times New Roman" pitchFamily="18" charset="0"/>
                <a:cs typeface="Times New Roman" pitchFamily="18" charset="0"/>
              </a:rPr>
              <a:t>Membranes</a:t>
            </a:r>
          </a:p>
          <a:p>
            <a:r>
              <a:rPr lang="fr-FR" b="1" dirty="0">
                <a:latin typeface="Times New Roman" pitchFamily="18" charset="0"/>
                <a:cs typeface="Times New Roman" pitchFamily="18" charset="0"/>
              </a:rPr>
              <a:t>Films polymères</a:t>
            </a:r>
          </a:p>
          <a:p>
            <a:r>
              <a:rPr lang="fr-FR" b="1" dirty="0">
                <a:latin typeface="Times New Roman" pitchFamily="18" charset="0"/>
                <a:cs typeface="Times New Roman" pitchFamily="18" charset="0"/>
              </a:rPr>
              <a:t>Produits massifs</a:t>
            </a:r>
          </a:p>
        </p:txBody>
      </p:sp>
      <p:sp>
        <p:nvSpPr>
          <p:cNvPr id="21" name="Rectangle 20"/>
          <p:cNvSpPr/>
          <p:nvPr/>
        </p:nvSpPr>
        <p:spPr>
          <a:xfrm>
            <a:off x="0" y="5517232"/>
            <a:ext cx="3379451" cy="369332"/>
          </a:xfrm>
          <a:prstGeom prst="rect">
            <a:avLst/>
          </a:prstGeom>
        </p:spPr>
        <p:txBody>
          <a:bodyPr wrap="none">
            <a:spAutoFit/>
          </a:bodyPr>
          <a:lstStyle/>
          <a:p>
            <a:r>
              <a:rPr lang="fr-FR" b="1" dirty="0">
                <a:solidFill>
                  <a:srgbClr val="FFC000"/>
                </a:solidFill>
              </a:rPr>
              <a:t>spéciaux  dans le vide ou l’hélium</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55" name="Rectangle 91"/>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fr-FR" dirty="0"/>
          </a:p>
        </p:txBody>
      </p:sp>
      <p:sp>
        <p:nvSpPr>
          <p:cNvPr id="13" name="Rectangle 12"/>
          <p:cNvSpPr/>
          <p:nvPr/>
        </p:nvSpPr>
        <p:spPr>
          <a:xfrm>
            <a:off x="0" y="0"/>
            <a:ext cx="9144000" cy="1077218"/>
          </a:xfrm>
          <a:prstGeom prst="rect">
            <a:avLst/>
          </a:prstGeom>
        </p:spPr>
        <p:txBody>
          <a:bodyPr wrap="square">
            <a:spAutoFit/>
          </a:bodyPr>
          <a:lstStyle/>
          <a:p>
            <a:pPr algn="just"/>
            <a:r>
              <a:rPr lang="fr-FR" sz="1600" b="1" dirty="0">
                <a:latin typeface="Times New Roman" pitchFamily="18" charset="0"/>
                <a:cs typeface="Times New Roman" pitchFamily="18" charset="0"/>
              </a:rPr>
              <a:t>	Au bout d'un moment, il y a relaxation et retour à l'état initial par réarrangement du cortège électronique: l’électron arraché d’énergie E</a:t>
            </a:r>
            <a:r>
              <a:rPr lang="fr-FR" sz="1600" b="1" baseline="-25000" dirty="0">
                <a:latin typeface="Times New Roman" pitchFamily="18" charset="0"/>
                <a:cs typeface="Times New Roman" pitchFamily="18" charset="0"/>
              </a:rPr>
              <a:t>x</a:t>
            </a:r>
            <a:r>
              <a:rPr lang="fr-FR" sz="1600" b="1" dirty="0">
                <a:latin typeface="Times New Roman" pitchFamily="18" charset="0"/>
                <a:cs typeface="Times New Roman" pitchFamily="18" charset="0"/>
              </a:rPr>
              <a:t> est remplacé par un autre d’une couche d’énergie supérieure E</a:t>
            </a:r>
            <a:r>
              <a:rPr lang="fr-FR" sz="1600" b="1" baseline="-25000" dirty="0">
                <a:latin typeface="Times New Roman" pitchFamily="18" charset="0"/>
                <a:cs typeface="Times New Roman" pitchFamily="18" charset="0"/>
              </a:rPr>
              <a:t>Y </a:t>
            </a:r>
            <a:r>
              <a:rPr lang="fr-FR" sz="1600" b="1" dirty="0">
                <a:latin typeface="Times New Roman" pitchFamily="18" charset="0"/>
                <a:cs typeface="Times New Roman" pitchFamily="18" charset="0"/>
              </a:rPr>
              <a:t>en émettant un photon d’énergie (E</a:t>
            </a:r>
            <a:r>
              <a:rPr lang="fr-FR" sz="1600" b="1" baseline="-25000" dirty="0">
                <a:latin typeface="Times New Roman" pitchFamily="18" charset="0"/>
                <a:cs typeface="Times New Roman" pitchFamily="18" charset="0"/>
              </a:rPr>
              <a:t>x</a:t>
            </a:r>
            <a:r>
              <a:rPr lang="fr-FR" sz="1600" b="1" dirty="0">
                <a:latin typeface="Times New Roman" pitchFamily="18" charset="0"/>
                <a:cs typeface="Times New Roman" pitchFamily="18" charset="0"/>
              </a:rPr>
              <a:t>- E</a:t>
            </a:r>
            <a:r>
              <a:rPr lang="fr-FR" sz="1600" b="1" baseline="-25000" dirty="0">
                <a:latin typeface="Times New Roman" pitchFamily="18" charset="0"/>
                <a:cs typeface="Times New Roman" pitchFamily="18" charset="0"/>
              </a:rPr>
              <a:t>y</a:t>
            </a:r>
            <a:r>
              <a:rPr lang="fr-FR" sz="1600" b="1" dirty="0">
                <a:latin typeface="Times New Roman" pitchFamily="18" charset="0"/>
                <a:cs typeface="Times New Roman" pitchFamily="18" charset="0"/>
              </a:rPr>
              <a:t>) comprise entre 50 </a:t>
            </a:r>
            <a:r>
              <a:rPr lang="fr-FR" sz="1600" b="1" dirty="0" err="1">
                <a:latin typeface="Times New Roman" pitchFamily="18" charset="0"/>
                <a:cs typeface="Times New Roman" pitchFamily="18" charset="0"/>
              </a:rPr>
              <a:t>ev</a:t>
            </a:r>
            <a:r>
              <a:rPr lang="fr-FR" sz="1600" b="1" dirty="0">
                <a:latin typeface="Times New Roman" pitchFamily="18" charset="0"/>
                <a:cs typeface="Times New Roman" pitchFamily="18" charset="0"/>
              </a:rPr>
              <a:t> et une centaine de </a:t>
            </a:r>
            <a:r>
              <a:rPr lang="fr-FR" sz="1600" b="1" dirty="0" err="1">
                <a:latin typeface="Times New Roman" pitchFamily="18" charset="0"/>
                <a:cs typeface="Times New Roman" pitchFamily="18" charset="0"/>
              </a:rPr>
              <a:t>keV</a:t>
            </a:r>
            <a:r>
              <a:rPr lang="fr-FR" sz="1600" b="1" dirty="0">
                <a:latin typeface="Times New Roman" pitchFamily="18" charset="0"/>
                <a:cs typeface="Times New Roman" pitchFamily="18" charset="0"/>
              </a:rPr>
              <a:t>. Ces rayons X sont propres à l’échantillons- c'est la fluorescence X.</a:t>
            </a:r>
            <a:endParaRPr lang="fr-FR" sz="1600" dirty="0"/>
          </a:p>
        </p:txBody>
      </p:sp>
      <p:grpSp>
        <p:nvGrpSpPr>
          <p:cNvPr id="79" name="Groupe 78"/>
          <p:cNvGrpSpPr/>
          <p:nvPr/>
        </p:nvGrpSpPr>
        <p:grpSpPr>
          <a:xfrm>
            <a:off x="4286248" y="1214422"/>
            <a:ext cx="4643470" cy="2357454"/>
            <a:chOff x="4214810" y="1214422"/>
            <a:chExt cx="4643470" cy="2357454"/>
          </a:xfrm>
        </p:grpSpPr>
        <p:pic>
          <p:nvPicPr>
            <p:cNvPr id="1030" name="Picture 6"/>
            <p:cNvPicPr>
              <a:picLocks noChangeAspect="1" noChangeArrowheads="1"/>
            </p:cNvPicPr>
            <p:nvPr/>
          </p:nvPicPr>
          <p:blipFill>
            <a:blip r:embed="rId3"/>
            <a:stretch>
              <a:fillRect/>
            </a:stretch>
          </p:blipFill>
          <p:spPr bwMode="auto">
            <a:xfrm>
              <a:off x="4214810" y="1287001"/>
              <a:ext cx="2432206" cy="2284875"/>
            </a:xfrm>
            <a:prstGeom prst="rect">
              <a:avLst/>
            </a:prstGeom>
            <a:noFill/>
            <a:ln w="9525">
              <a:noFill/>
              <a:miter lim="800000"/>
              <a:headEnd/>
              <a:tailEnd/>
            </a:ln>
            <a:effectLst/>
          </p:spPr>
        </p:pic>
        <p:sp>
          <p:nvSpPr>
            <p:cNvPr id="67" name="ZoneTexte 66"/>
            <p:cNvSpPr txBox="1"/>
            <p:nvPr/>
          </p:nvSpPr>
          <p:spPr>
            <a:xfrm>
              <a:off x="6562799" y="1214422"/>
              <a:ext cx="2295481" cy="646331"/>
            </a:xfrm>
            <a:prstGeom prst="rect">
              <a:avLst/>
            </a:prstGeom>
            <a:noFill/>
          </p:spPr>
          <p:txBody>
            <a:bodyPr wrap="square" rtlCol="0">
              <a:spAutoFit/>
            </a:bodyPr>
            <a:lstStyle/>
            <a:p>
              <a:r>
                <a:rPr lang="fr-FR" b="1" dirty="0">
                  <a:latin typeface="Times New Roman" pitchFamily="18" charset="0"/>
                  <a:cs typeface="Times New Roman" pitchFamily="18" charset="0"/>
                </a:rPr>
                <a:t>Photoélectron éjecté: </a:t>
              </a:r>
              <a:r>
                <a:rPr lang="fr-FR" b="1" dirty="0">
                  <a:latin typeface="Times New Roman" pitchFamily="18" charset="0"/>
                  <a:cs typeface="Times New Roman" pitchFamily="18" charset="0"/>
                  <a:sym typeface="Symbol"/>
                </a:rPr>
                <a:t>E = E - </a:t>
              </a:r>
              <a:r>
                <a:rPr lang="fr-FR" b="1" dirty="0" err="1">
                  <a:latin typeface="Times New Roman" pitchFamily="18" charset="0"/>
                  <a:cs typeface="Times New Roman" pitchFamily="18" charset="0"/>
                </a:rPr>
                <a:t>E</a:t>
              </a:r>
              <a:r>
                <a:rPr lang="fr-FR" b="1" baseline="-25000" dirty="0" err="1">
                  <a:latin typeface="Times New Roman" pitchFamily="18" charset="0"/>
                  <a:cs typeface="Times New Roman" pitchFamily="18" charset="0"/>
                </a:rPr>
                <a:t>k</a:t>
              </a:r>
              <a:endParaRPr lang="fr-FR" b="1" baseline="-25000" dirty="0">
                <a:latin typeface="Times New Roman" pitchFamily="18" charset="0"/>
                <a:cs typeface="Times New Roman" pitchFamily="18" charset="0"/>
              </a:endParaRPr>
            </a:p>
          </p:txBody>
        </p:sp>
      </p:grpSp>
      <p:sp>
        <p:nvSpPr>
          <p:cNvPr id="73" name="ZoneTexte 72"/>
          <p:cNvSpPr txBox="1"/>
          <p:nvPr/>
        </p:nvSpPr>
        <p:spPr>
          <a:xfrm>
            <a:off x="4000496" y="5072074"/>
            <a:ext cx="428628" cy="369332"/>
          </a:xfrm>
          <a:prstGeom prst="rect">
            <a:avLst/>
          </a:prstGeom>
          <a:noFill/>
        </p:spPr>
        <p:txBody>
          <a:bodyPr wrap="square" rtlCol="0">
            <a:spAutoFit/>
          </a:bodyPr>
          <a:lstStyle/>
          <a:p>
            <a:r>
              <a:rPr lang="fr-FR" b="1" dirty="0"/>
              <a:t>Or</a:t>
            </a:r>
          </a:p>
        </p:txBody>
      </p:sp>
      <p:grpSp>
        <p:nvGrpSpPr>
          <p:cNvPr id="77" name="Groupe 76"/>
          <p:cNvGrpSpPr/>
          <p:nvPr/>
        </p:nvGrpSpPr>
        <p:grpSpPr>
          <a:xfrm>
            <a:off x="285720" y="3714752"/>
            <a:ext cx="4286280" cy="2810366"/>
            <a:chOff x="1357290" y="4274114"/>
            <a:chExt cx="4286280" cy="2524614"/>
          </a:xfrm>
        </p:grpSpPr>
        <p:pic>
          <p:nvPicPr>
            <p:cNvPr id="1032" name="Picture 8"/>
            <p:cNvPicPr>
              <a:picLocks noChangeAspect="1" noChangeArrowheads="1"/>
            </p:cNvPicPr>
            <p:nvPr/>
          </p:nvPicPr>
          <p:blipFill>
            <a:blip r:embed="rId4"/>
            <a:srcRect/>
            <a:stretch>
              <a:fillRect/>
            </a:stretch>
          </p:blipFill>
          <p:spPr bwMode="auto">
            <a:xfrm>
              <a:off x="1357290" y="4286256"/>
              <a:ext cx="2451304" cy="2143140"/>
            </a:xfrm>
            <a:prstGeom prst="rect">
              <a:avLst/>
            </a:prstGeom>
            <a:noFill/>
            <a:ln w="9525">
              <a:noFill/>
              <a:miter lim="800000"/>
              <a:headEnd/>
              <a:tailEnd/>
            </a:ln>
            <a:effectLst/>
          </p:spPr>
        </p:pic>
        <p:sp>
          <p:nvSpPr>
            <p:cNvPr id="70" name="Rectangle 69"/>
            <p:cNvSpPr/>
            <p:nvPr/>
          </p:nvSpPr>
          <p:spPr>
            <a:xfrm>
              <a:off x="3711631" y="4274114"/>
              <a:ext cx="1931939" cy="369332"/>
            </a:xfrm>
            <a:prstGeom prst="rect">
              <a:avLst/>
            </a:prstGeom>
          </p:spPr>
          <p:txBody>
            <a:bodyPr wrap="none">
              <a:spAutoFit/>
            </a:bodyPr>
            <a:lstStyle/>
            <a:p>
              <a:r>
                <a:rPr lang="fr-FR" b="1" dirty="0">
                  <a:latin typeface="Times New Roman" pitchFamily="18" charset="0"/>
                  <a:cs typeface="Times New Roman" pitchFamily="18" charset="0"/>
                  <a:sym typeface="Symbol"/>
                </a:rPr>
                <a:t></a:t>
              </a:r>
              <a:r>
                <a:rPr lang="fr-FR" b="1" dirty="0" err="1">
                  <a:latin typeface="Times New Roman" pitchFamily="18" charset="0"/>
                  <a:cs typeface="Times New Roman" pitchFamily="18" charset="0"/>
                  <a:sym typeface="Symbol"/>
                </a:rPr>
                <a:t>E</a:t>
              </a:r>
              <a:r>
                <a:rPr lang="fr-FR" b="1" baseline="-25000" dirty="0" err="1">
                  <a:latin typeface="Times New Roman" pitchFamily="18" charset="0"/>
                  <a:cs typeface="Times New Roman" pitchFamily="18" charset="0"/>
                  <a:sym typeface="Symbol"/>
                </a:rPr>
                <a:t>photon</a:t>
              </a:r>
              <a:r>
                <a:rPr lang="fr-FR" b="1" dirty="0">
                  <a:latin typeface="Times New Roman" pitchFamily="18" charset="0"/>
                  <a:cs typeface="Times New Roman" pitchFamily="18" charset="0"/>
                  <a:sym typeface="Symbol"/>
                </a:rPr>
                <a:t> </a:t>
              </a:r>
              <a:r>
                <a:rPr lang="fr-FR" b="1" baseline="-25000" dirty="0">
                  <a:latin typeface="Times New Roman" pitchFamily="18" charset="0"/>
                  <a:cs typeface="Times New Roman" pitchFamily="18" charset="0"/>
                  <a:sym typeface="Symbol"/>
                </a:rPr>
                <a:t>x </a:t>
              </a:r>
              <a:r>
                <a:rPr lang="fr-FR" b="1" dirty="0">
                  <a:latin typeface="Times New Roman" pitchFamily="18" charset="0"/>
                  <a:cs typeface="Times New Roman" pitchFamily="18" charset="0"/>
                  <a:sym typeface="Symbol"/>
                </a:rPr>
                <a:t>= </a:t>
              </a:r>
              <a:r>
                <a:rPr lang="fr-FR" b="1" dirty="0" err="1">
                  <a:latin typeface="Times New Roman" pitchFamily="18" charset="0"/>
                  <a:cs typeface="Times New Roman" pitchFamily="18" charset="0"/>
                  <a:sym typeface="Symbol"/>
                </a:rPr>
                <a:t>E</a:t>
              </a:r>
              <a:r>
                <a:rPr lang="fr-FR" b="1" baseline="-25000" dirty="0" err="1">
                  <a:latin typeface="Times New Roman" pitchFamily="18" charset="0"/>
                  <a:cs typeface="Times New Roman" pitchFamily="18" charset="0"/>
                  <a:sym typeface="Symbol"/>
                </a:rPr>
                <a:t>k</a:t>
              </a:r>
              <a:r>
                <a:rPr lang="fr-FR" b="1" dirty="0">
                  <a:latin typeface="Times New Roman" pitchFamily="18" charset="0"/>
                  <a:cs typeface="Times New Roman" pitchFamily="18" charset="0"/>
                  <a:sym typeface="Symbol"/>
                </a:rPr>
                <a:t>- </a:t>
              </a:r>
              <a:r>
                <a:rPr lang="fr-FR" b="1" dirty="0">
                  <a:latin typeface="Times New Roman" pitchFamily="18" charset="0"/>
                  <a:cs typeface="Times New Roman" pitchFamily="18" charset="0"/>
                </a:rPr>
                <a:t>E</a:t>
              </a:r>
              <a:r>
                <a:rPr lang="fr-FR" b="1" baseline="-25000" dirty="0">
                  <a:latin typeface="Times New Roman" pitchFamily="18" charset="0"/>
                  <a:cs typeface="Times New Roman" pitchFamily="18" charset="0"/>
                </a:rPr>
                <a:t>L</a:t>
              </a:r>
              <a:endParaRPr lang="fr-FR" b="1" dirty="0"/>
            </a:p>
          </p:txBody>
        </p:sp>
        <p:sp>
          <p:nvSpPr>
            <p:cNvPr id="75" name="ZoneTexte 74"/>
            <p:cNvSpPr txBox="1"/>
            <p:nvPr/>
          </p:nvSpPr>
          <p:spPr>
            <a:xfrm>
              <a:off x="1643042" y="6429396"/>
              <a:ext cx="3071834" cy="369332"/>
            </a:xfrm>
            <a:prstGeom prst="rect">
              <a:avLst/>
            </a:prstGeom>
            <a:noFill/>
          </p:spPr>
          <p:txBody>
            <a:bodyPr wrap="square" rtlCol="0">
              <a:spAutoFit/>
            </a:bodyPr>
            <a:lstStyle/>
            <a:p>
              <a:r>
                <a:rPr lang="fr-FR" b="1" dirty="0"/>
                <a:t>Fluorescence X: Atome lourds </a:t>
              </a:r>
            </a:p>
          </p:txBody>
        </p:sp>
      </p:grpSp>
      <p:grpSp>
        <p:nvGrpSpPr>
          <p:cNvPr id="78" name="Groupe 77"/>
          <p:cNvGrpSpPr/>
          <p:nvPr/>
        </p:nvGrpSpPr>
        <p:grpSpPr>
          <a:xfrm>
            <a:off x="4929190" y="3643314"/>
            <a:ext cx="3786183" cy="3003761"/>
            <a:chOff x="5357818" y="3854239"/>
            <a:chExt cx="3786183" cy="3003761"/>
          </a:xfrm>
        </p:grpSpPr>
        <p:pic>
          <p:nvPicPr>
            <p:cNvPr id="1033" name="Picture 9"/>
            <p:cNvPicPr>
              <a:picLocks noChangeAspect="1" noChangeArrowheads="1"/>
            </p:cNvPicPr>
            <p:nvPr/>
          </p:nvPicPr>
          <p:blipFill>
            <a:blip r:embed="rId5"/>
            <a:srcRect/>
            <a:stretch>
              <a:fillRect/>
            </a:stretch>
          </p:blipFill>
          <p:spPr bwMode="auto">
            <a:xfrm>
              <a:off x="5357818" y="3929066"/>
              <a:ext cx="2171705" cy="2554947"/>
            </a:xfrm>
            <a:prstGeom prst="rect">
              <a:avLst/>
            </a:prstGeom>
            <a:noFill/>
            <a:ln w="9525">
              <a:noFill/>
              <a:miter lim="800000"/>
              <a:headEnd/>
              <a:tailEnd/>
            </a:ln>
            <a:effectLst/>
          </p:spPr>
        </p:pic>
        <p:sp>
          <p:nvSpPr>
            <p:cNvPr id="74" name="Rectangle 73"/>
            <p:cNvSpPr/>
            <p:nvPr/>
          </p:nvSpPr>
          <p:spPr>
            <a:xfrm>
              <a:off x="6786579" y="3854239"/>
              <a:ext cx="2357422" cy="646331"/>
            </a:xfrm>
            <a:prstGeom prst="rect">
              <a:avLst/>
            </a:prstGeom>
          </p:spPr>
          <p:txBody>
            <a:bodyPr wrap="square">
              <a:spAutoFit/>
            </a:bodyPr>
            <a:lstStyle/>
            <a:p>
              <a:r>
                <a:rPr lang="fr-FR" b="1" dirty="0">
                  <a:latin typeface="Times New Roman" pitchFamily="18" charset="0"/>
                  <a:cs typeface="Times New Roman" pitchFamily="18" charset="0"/>
                </a:rPr>
                <a:t>Photoélectron éjecté: </a:t>
              </a:r>
            </a:p>
            <a:p>
              <a:r>
                <a:rPr lang="fr-FR" b="1" dirty="0">
                  <a:latin typeface="Times New Roman" pitchFamily="18" charset="0"/>
                  <a:cs typeface="Times New Roman" pitchFamily="18" charset="0"/>
                  <a:sym typeface="Symbol"/>
                </a:rPr>
                <a:t></a:t>
              </a:r>
              <a:r>
                <a:rPr lang="fr-FR" b="1" dirty="0" err="1">
                  <a:latin typeface="Times New Roman" pitchFamily="18" charset="0"/>
                  <a:cs typeface="Times New Roman" pitchFamily="18" charset="0"/>
                  <a:sym typeface="Symbol"/>
                </a:rPr>
                <a:t>E</a:t>
              </a:r>
              <a:r>
                <a:rPr lang="fr-FR" b="1" baseline="-25000" dirty="0" err="1">
                  <a:latin typeface="Times New Roman" pitchFamily="18" charset="0"/>
                  <a:cs typeface="Times New Roman" pitchFamily="18" charset="0"/>
                  <a:sym typeface="Symbol"/>
                </a:rPr>
                <a:t>Auger</a:t>
              </a:r>
              <a:r>
                <a:rPr lang="fr-FR" b="1" dirty="0">
                  <a:latin typeface="Times New Roman" pitchFamily="18" charset="0"/>
                  <a:cs typeface="Times New Roman" pitchFamily="18" charset="0"/>
                  <a:sym typeface="Symbol"/>
                </a:rPr>
                <a:t>= </a:t>
              </a:r>
              <a:r>
                <a:rPr lang="fr-FR" b="1" dirty="0" err="1">
                  <a:latin typeface="Times New Roman" pitchFamily="18" charset="0"/>
                  <a:cs typeface="Times New Roman" pitchFamily="18" charset="0"/>
                  <a:sym typeface="Symbol"/>
                </a:rPr>
                <a:t>E</a:t>
              </a:r>
              <a:r>
                <a:rPr lang="fr-FR" b="1" baseline="-25000" dirty="0" err="1">
                  <a:latin typeface="Times New Roman" pitchFamily="18" charset="0"/>
                  <a:cs typeface="Times New Roman" pitchFamily="18" charset="0"/>
                  <a:sym typeface="Symbol"/>
                </a:rPr>
                <a:t>k</a:t>
              </a:r>
              <a:r>
                <a:rPr lang="fr-FR" b="1" dirty="0">
                  <a:latin typeface="Times New Roman" pitchFamily="18" charset="0"/>
                  <a:cs typeface="Times New Roman" pitchFamily="18" charset="0"/>
                  <a:sym typeface="Symbol"/>
                </a:rPr>
                <a:t>- </a:t>
              </a:r>
              <a:r>
                <a:rPr lang="fr-FR" b="1" dirty="0">
                  <a:latin typeface="Times New Roman" pitchFamily="18" charset="0"/>
                  <a:cs typeface="Times New Roman" pitchFamily="18" charset="0"/>
                </a:rPr>
                <a:t>E</a:t>
              </a:r>
              <a:r>
                <a:rPr lang="fr-FR" b="1" baseline="-25000" dirty="0">
                  <a:latin typeface="Times New Roman" pitchFamily="18" charset="0"/>
                  <a:cs typeface="Times New Roman" pitchFamily="18" charset="0"/>
                </a:rPr>
                <a:t>L</a:t>
              </a:r>
              <a:r>
                <a:rPr lang="fr-FR" b="1" dirty="0">
                  <a:latin typeface="Times New Roman" pitchFamily="18" charset="0"/>
                  <a:cs typeface="Times New Roman" pitchFamily="18" charset="0"/>
                </a:rPr>
                <a:t> - E</a:t>
              </a:r>
              <a:r>
                <a:rPr lang="fr-FR" b="1" baseline="-25000" dirty="0">
                  <a:latin typeface="Times New Roman" pitchFamily="18" charset="0"/>
                  <a:cs typeface="Times New Roman" pitchFamily="18" charset="0"/>
                </a:rPr>
                <a:t>M</a:t>
              </a:r>
              <a:endParaRPr lang="fr-FR" b="1" baseline="-25000" dirty="0"/>
            </a:p>
          </p:txBody>
        </p:sp>
        <p:sp>
          <p:nvSpPr>
            <p:cNvPr id="76" name="ZoneTexte 75"/>
            <p:cNvSpPr txBox="1"/>
            <p:nvPr/>
          </p:nvSpPr>
          <p:spPr>
            <a:xfrm>
              <a:off x="5572132" y="6488668"/>
              <a:ext cx="3071834" cy="369332"/>
            </a:xfrm>
            <a:prstGeom prst="rect">
              <a:avLst/>
            </a:prstGeom>
            <a:noFill/>
          </p:spPr>
          <p:txBody>
            <a:bodyPr wrap="square" rtlCol="0">
              <a:spAutoFit/>
            </a:bodyPr>
            <a:lstStyle/>
            <a:p>
              <a:r>
                <a:rPr lang="fr-FR" b="1" dirty="0"/>
                <a:t>Effet Auger: Atome légers </a:t>
              </a:r>
            </a:p>
          </p:txBody>
        </p:sp>
      </p:grpSp>
      <p:grpSp>
        <p:nvGrpSpPr>
          <p:cNvPr id="80" name="Groupe 79"/>
          <p:cNvGrpSpPr/>
          <p:nvPr/>
        </p:nvGrpSpPr>
        <p:grpSpPr>
          <a:xfrm>
            <a:off x="-32" y="1447876"/>
            <a:ext cx="4214842" cy="2124000"/>
            <a:chOff x="-32" y="1447876"/>
            <a:chExt cx="4214842" cy="2124000"/>
          </a:xfrm>
        </p:grpSpPr>
        <p:grpSp>
          <p:nvGrpSpPr>
            <p:cNvPr id="68" name="Groupe 67"/>
            <p:cNvGrpSpPr/>
            <p:nvPr/>
          </p:nvGrpSpPr>
          <p:grpSpPr>
            <a:xfrm>
              <a:off x="1214414" y="1447876"/>
              <a:ext cx="3000396" cy="2124000"/>
              <a:chOff x="1643042" y="3286124"/>
              <a:chExt cx="3209923" cy="2071702"/>
            </a:xfrm>
          </p:grpSpPr>
          <p:pic>
            <p:nvPicPr>
              <p:cNvPr id="1029" name="Picture 5"/>
              <p:cNvPicPr>
                <a:picLocks noChangeAspect="1" noChangeArrowheads="1"/>
              </p:cNvPicPr>
              <p:nvPr/>
            </p:nvPicPr>
            <p:blipFill>
              <a:blip r:embed="rId6"/>
              <a:srcRect/>
              <a:stretch>
                <a:fillRect/>
              </a:stretch>
            </p:blipFill>
            <p:spPr bwMode="auto">
              <a:xfrm>
                <a:off x="1643042" y="3286124"/>
                <a:ext cx="2999330" cy="2071702"/>
              </a:xfrm>
              <a:prstGeom prst="rect">
                <a:avLst/>
              </a:prstGeom>
              <a:noFill/>
              <a:ln w="9525">
                <a:noFill/>
                <a:miter lim="800000"/>
                <a:headEnd/>
                <a:tailEnd/>
              </a:ln>
              <a:effectLst/>
            </p:spPr>
          </p:pic>
          <p:sp>
            <p:nvSpPr>
              <p:cNvPr id="56" name="ZoneTexte 55"/>
              <p:cNvSpPr txBox="1"/>
              <p:nvPr/>
            </p:nvSpPr>
            <p:spPr>
              <a:xfrm>
                <a:off x="3660070" y="4103604"/>
                <a:ext cx="428628" cy="369332"/>
              </a:xfrm>
              <a:prstGeom prst="rect">
                <a:avLst/>
              </a:prstGeom>
              <a:solidFill>
                <a:schemeClr val="bg1"/>
              </a:solidFill>
            </p:spPr>
            <p:txBody>
              <a:bodyPr wrap="square" rtlCol="0">
                <a:spAutoFit/>
              </a:bodyPr>
              <a:lstStyle/>
              <a:p>
                <a:r>
                  <a:rPr lang="fr-FR" b="1" dirty="0" err="1"/>
                  <a:t>E</a:t>
                </a:r>
                <a:r>
                  <a:rPr lang="fr-FR" b="1" baseline="-25000" dirty="0" err="1"/>
                  <a:t>k</a:t>
                </a:r>
                <a:endParaRPr lang="fr-FR" b="1" baseline="-25000" dirty="0"/>
              </a:p>
            </p:txBody>
          </p:sp>
          <p:sp>
            <p:nvSpPr>
              <p:cNvPr id="57" name="ZoneTexte 56"/>
              <p:cNvSpPr txBox="1"/>
              <p:nvPr/>
            </p:nvSpPr>
            <p:spPr>
              <a:xfrm>
                <a:off x="4000496" y="4357694"/>
                <a:ext cx="428628" cy="369332"/>
              </a:xfrm>
              <a:prstGeom prst="rect">
                <a:avLst/>
              </a:prstGeom>
              <a:solidFill>
                <a:schemeClr val="bg1"/>
              </a:solidFill>
            </p:spPr>
            <p:txBody>
              <a:bodyPr wrap="square" rtlCol="0">
                <a:spAutoFit/>
              </a:bodyPr>
              <a:lstStyle/>
              <a:p>
                <a:r>
                  <a:rPr lang="fr-FR" b="1" dirty="0"/>
                  <a:t>E</a:t>
                </a:r>
                <a:r>
                  <a:rPr lang="fr-FR" b="1" baseline="-25000" dirty="0"/>
                  <a:t>L</a:t>
                </a:r>
              </a:p>
            </p:txBody>
          </p:sp>
          <p:sp>
            <p:nvSpPr>
              <p:cNvPr id="60" name="ZoneTexte 59"/>
              <p:cNvSpPr txBox="1"/>
              <p:nvPr/>
            </p:nvSpPr>
            <p:spPr>
              <a:xfrm rot="1107116">
                <a:off x="4331287" y="4558239"/>
                <a:ext cx="521678" cy="369332"/>
              </a:xfrm>
              <a:prstGeom prst="rect">
                <a:avLst/>
              </a:prstGeom>
              <a:solidFill>
                <a:schemeClr val="bg1"/>
              </a:solidFill>
            </p:spPr>
            <p:txBody>
              <a:bodyPr wrap="square" rtlCol="0">
                <a:spAutoFit/>
              </a:bodyPr>
              <a:lstStyle/>
              <a:p>
                <a:r>
                  <a:rPr lang="fr-FR" b="1" dirty="0"/>
                  <a:t>E</a:t>
                </a:r>
                <a:r>
                  <a:rPr lang="fr-FR" b="1" baseline="-25000" dirty="0"/>
                  <a:t>M</a:t>
                </a:r>
              </a:p>
            </p:txBody>
          </p:sp>
          <p:sp>
            <p:nvSpPr>
              <p:cNvPr id="61" name="ZoneTexte 60"/>
              <p:cNvSpPr txBox="1"/>
              <p:nvPr/>
            </p:nvSpPr>
            <p:spPr>
              <a:xfrm>
                <a:off x="3071802" y="4071942"/>
                <a:ext cx="295274" cy="369332"/>
              </a:xfrm>
              <a:prstGeom prst="rect">
                <a:avLst/>
              </a:prstGeom>
              <a:noFill/>
            </p:spPr>
            <p:txBody>
              <a:bodyPr wrap="none" rtlCol="0">
                <a:spAutoFit/>
              </a:bodyPr>
              <a:lstStyle/>
              <a:p>
                <a:r>
                  <a:rPr lang="fr-FR" b="1" dirty="0"/>
                  <a:t>k</a:t>
                </a:r>
              </a:p>
            </p:txBody>
          </p:sp>
          <p:sp>
            <p:nvSpPr>
              <p:cNvPr id="62" name="ZoneTexte 61"/>
              <p:cNvSpPr txBox="1"/>
              <p:nvPr/>
            </p:nvSpPr>
            <p:spPr>
              <a:xfrm>
                <a:off x="2786050" y="4345552"/>
                <a:ext cx="282450" cy="369332"/>
              </a:xfrm>
              <a:prstGeom prst="rect">
                <a:avLst/>
              </a:prstGeom>
              <a:noFill/>
            </p:spPr>
            <p:txBody>
              <a:bodyPr wrap="none" rtlCol="0">
                <a:spAutoFit/>
              </a:bodyPr>
              <a:lstStyle/>
              <a:p>
                <a:r>
                  <a:rPr lang="fr-FR" b="1" dirty="0"/>
                  <a:t>L</a:t>
                </a:r>
              </a:p>
            </p:txBody>
          </p:sp>
          <p:sp>
            <p:nvSpPr>
              <p:cNvPr id="63" name="ZoneTexte 62"/>
              <p:cNvSpPr txBox="1"/>
              <p:nvPr/>
            </p:nvSpPr>
            <p:spPr>
              <a:xfrm>
                <a:off x="2428860" y="4631304"/>
                <a:ext cx="386644" cy="369332"/>
              </a:xfrm>
              <a:prstGeom prst="rect">
                <a:avLst/>
              </a:prstGeom>
              <a:noFill/>
            </p:spPr>
            <p:txBody>
              <a:bodyPr wrap="none" rtlCol="0">
                <a:spAutoFit/>
              </a:bodyPr>
              <a:lstStyle/>
              <a:p>
                <a:r>
                  <a:rPr lang="fr-FR" b="1" dirty="0"/>
                  <a:t>M</a:t>
                </a:r>
              </a:p>
            </p:txBody>
          </p:sp>
        </p:grpSp>
        <p:sp>
          <p:nvSpPr>
            <p:cNvPr id="55" name="ZoneTexte 54"/>
            <p:cNvSpPr txBox="1"/>
            <p:nvPr/>
          </p:nvSpPr>
          <p:spPr>
            <a:xfrm>
              <a:off x="-32" y="1929943"/>
              <a:ext cx="1714480" cy="646331"/>
            </a:xfrm>
            <a:prstGeom prst="rect">
              <a:avLst/>
            </a:prstGeom>
            <a:solidFill>
              <a:schemeClr val="bg1"/>
            </a:solidFill>
          </p:spPr>
          <p:txBody>
            <a:bodyPr wrap="square" rtlCol="0">
              <a:spAutoFit/>
            </a:bodyPr>
            <a:lstStyle/>
            <a:p>
              <a:r>
                <a:rPr lang="fr-FR" b="1" i="1" u="sng" dirty="0">
                  <a:solidFill>
                    <a:srgbClr val="FF0000"/>
                  </a:solidFill>
                </a:rPr>
                <a:t>Photon incident</a:t>
              </a:r>
            </a:p>
            <a:p>
              <a:r>
                <a:rPr lang="fr-FR" b="1" i="1" u="sng" dirty="0">
                  <a:solidFill>
                    <a:srgbClr val="FF0000"/>
                  </a:solidFill>
                </a:rPr>
                <a:t>d’énergie E</a:t>
              </a:r>
            </a:p>
          </p:txBody>
        </p:sp>
      </p:gr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0" y="214290"/>
            <a:ext cx="9144000" cy="1077218"/>
          </a:xfrm>
          <a:prstGeom prst="rect">
            <a:avLst/>
          </a:prstGeom>
        </p:spPr>
        <p:txBody>
          <a:bodyPr wrap="square">
            <a:spAutoFit/>
          </a:bodyPr>
          <a:lstStyle/>
          <a:p>
            <a:pPr algn="just"/>
            <a:r>
              <a:rPr lang="fr-FR" sz="1600" b="1" dirty="0">
                <a:latin typeface="Times New Roman" pitchFamily="18" charset="0"/>
                <a:cs typeface="Times New Roman" pitchFamily="18" charset="0"/>
              </a:rPr>
              <a:t>	Les énergies des niveaux électroniques étant caractéristiques des atomes, l’énergie du photon émis le sera tout autant. En analysant le spectre d’émission d’un échantillon après ionisation, on est capable d’identifier les éléments qu’il contient et, en prenant les précautions nécessaires, de déterminer leurs concentrations. </a:t>
            </a:r>
            <a:endParaRPr lang="fr-FR" sz="1600" b="1" dirty="0"/>
          </a:p>
        </p:txBody>
      </p:sp>
      <p:sp>
        <p:nvSpPr>
          <p:cNvPr id="10" name="Rectangle 9"/>
          <p:cNvSpPr/>
          <p:nvPr/>
        </p:nvSpPr>
        <p:spPr>
          <a:xfrm>
            <a:off x="214282" y="2039203"/>
            <a:ext cx="8643966" cy="4247317"/>
          </a:xfrm>
          <a:prstGeom prst="rect">
            <a:avLst/>
          </a:prstGeom>
          <a:solidFill>
            <a:schemeClr val="bg1"/>
          </a:solidFill>
          <a:ln>
            <a:solidFill>
              <a:schemeClr val="accent1"/>
            </a:solidFill>
          </a:ln>
        </p:spPr>
        <p:txBody>
          <a:bodyPr wrap="square">
            <a:spAutoFit/>
          </a:bodyPr>
          <a:lstStyle/>
          <a:p>
            <a:r>
              <a:rPr lang="fr-FR" b="1" dirty="0">
                <a:latin typeface="Times New Roman" pitchFamily="18" charset="0"/>
                <a:cs typeface="Times New Roman" pitchFamily="18" charset="0"/>
              </a:rPr>
              <a:t>Couche      (nombre d’électrons maximal) 	n ℓ m 	s        Orbitales 	     J	</a:t>
            </a:r>
          </a:p>
          <a:p>
            <a:r>
              <a:rPr lang="fr-FR" b="1" dirty="0">
                <a:latin typeface="Times New Roman" pitchFamily="18" charset="0"/>
                <a:cs typeface="Times New Roman" pitchFamily="18" charset="0"/>
              </a:rPr>
              <a:t>K		 (2) 			1 0 0 	±½ 	1s 	     ½</a:t>
            </a:r>
          </a:p>
          <a:p>
            <a:r>
              <a:rPr lang="fr-FR" b="1" dirty="0">
                <a:latin typeface="Times New Roman" pitchFamily="18" charset="0"/>
                <a:cs typeface="Times New Roman" pitchFamily="18" charset="0"/>
              </a:rPr>
              <a:t>L 		 (8)		 	2 0 0	±½ 	2s 	      ½</a:t>
            </a:r>
          </a:p>
          <a:p>
            <a:r>
              <a:rPr lang="fr-FR" b="1" dirty="0">
                <a:latin typeface="Times New Roman" pitchFamily="18" charset="0"/>
                <a:cs typeface="Times New Roman" pitchFamily="18" charset="0"/>
              </a:rPr>
              <a:t>					2 1 1 	±½ 	2p 	½, 3/2</a:t>
            </a:r>
          </a:p>
          <a:p>
            <a:r>
              <a:rPr lang="fr-FR" b="1" dirty="0">
                <a:latin typeface="Times New Roman" pitchFamily="18" charset="0"/>
                <a:cs typeface="Times New Roman" pitchFamily="18" charset="0"/>
              </a:rPr>
              <a:t>					2 1 0 	±½ 	2p 	½, 3/2</a:t>
            </a:r>
          </a:p>
          <a:p>
            <a:r>
              <a:rPr lang="fr-FR" b="1" dirty="0">
                <a:latin typeface="Times New Roman" pitchFamily="18" charset="0"/>
                <a:cs typeface="Times New Roman" pitchFamily="18" charset="0"/>
              </a:rPr>
              <a:t>					2 1 -1	±½ 	2p 	½, 3/2</a:t>
            </a:r>
          </a:p>
          <a:p>
            <a:r>
              <a:rPr lang="fr-FR" b="1" dirty="0">
                <a:latin typeface="Times New Roman" pitchFamily="18" charset="0"/>
                <a:cs typeface="Times New Roman" pitchFamily="18" charset="0"/>
              </a:rPr>
              <a:t>M 		(18) 			3 0 0 	±½ 	3s 	½</a:t>
            </a:r>
          </a:p>
          <a:p>
            <a:r>
              <a:rPr lang="fr-FR" b="1" dirty="0">
                <a:latin typeface="Times New Roman" pitchFamily="18" charset="0"/>
                <a:cs typeface="Times New Roman" pitchFamily="18" charset="0"/>
              </a:rPr>
              <a:t>					3 1 1 	±½ 	3p 	½, 3/2</a:t>
            </a:r>
          </a:p>
          <a:p>
            <a:r>
              <a:rPr lang="fr-FR" b="1" dirty="0">
                <a:latin typeface="Times New Roman" pitchFamily="18" charset="0"/>
                <a:cs typeface="Times New Roman" pitchFamily="18" charset="0"/>
              </a:rPr>
              <a:t>					3 1 0 	±½ 	3p 	½, 3/2</a:t>
            </a:r>
          </a:p>
          <a:p>
            <a:r>
              <a:rPr lang="fr-FR" b="1" dirty="0">
                <a:latin typeface="Times New Roman" pitchFamily="18" charset="0"/>
                <a:cs typeface="Times New Roman" pitchFamily="18" charset="0"/>
              </a:rPr>
              <a:t>					3 1 -1	±½	3p	 ½, 3/2</a:t>
            </a:r>
          </a:p>
          <a:p>
            <a:r>
              <a:rPr lang="fr-FR" b="1" dirty="0">
                <a:latin typeface="Times New Roman" pitchFamily="18" charset="0"/>
                <a:cs typeface="Times New Roman" pitchFamily="18" charset="0"/>
              </a:rPr>
              <a:t>					3 2 2 	±½ 	3d 	3/2, 5/2</a:t>
            </a:r>
          </a:p>
          <a:p>
            <a:r>
              <a:rPr lang="fr-FR" b="1" dirty="0">
                <a:latin typeface="Times New Roman" pitchFamily="18" charset="0"/>
                <a:cs typeface="Times New Roman" pitchFamily="18" charset="0"/>
              </a:rPr>
              <a:t>					3 2 1 	±½ 	3d 	3/2, 5/2</a:t>
            </a:r>
          </a:p>
          <a:p>
            <a:r>
              <a:rPr lang="fr-FR" b="1" dirty="0">
                <a:latin typeface="Times New Roman" pitchFamily="18" charset="0"/>
                <a:cs typeface="Times New Roman" pitchFamily="18" charset="0"/>
              </a:rPr>
              <a:t>					3 2 0 	±½	3d 	3/2, 5/2</a:t>
            </a:r>
          </a:p>
          <a:p>
            <a:r>
              <a:rPr lang="fr-FR" b="1" dirty="0">
                <a:latin typeface="Times New Roman" pitchFamily="18" charset="0"/>
                <a:cs typeface="Times New Roman" pitchFamily="18" charset="0"/>
              </a:rPr>
              <a:t>					3 2 -1 	±½ 	3d 	3/2, 5/2</a:t>
            </a:r>
          </a:p>
          <a:p>
            <a:r>
              <a:rPr lang="fr-FR" b="1" dirty="0">
                <a:latin typeface="Times New Roman" pitchFamily="18" charset="0"/>
                <a:cs typeface="Times New Roman" pitchFamily="18" charset="0"/>
              </a:rPr>
              <a:t>					3 2 -2 	±½ 	3d 	3/2, 5/2</a:t>
            </a:r>
          </a:p>
        </p:txBody>
      </p:sp>
      <p:sp>
        <p:nvSpPr>
          <p:cNvPr id="11" name="Rectangle 10"/>
          <p:cNvSpPr/>
          <p:nvPr/>
        </p:nvSpPr>
        <p:spPr>
          <a:xfrm>
            <a:off x="2143108" y="6357958"/>
            <a:ext cx="5000660" cy="369332"/>
          </a:xfrm>
          <a:prstGeom prst="rect">
            <a:avLst/>
          </a:prstGeom>
        </p:spPr>
        <p:txBody>
          <a:bodyPr wrap="square">
            <a:spAutoFit/>
          </a:bodyPr>
          <a:lstStyle/>
          <a:p>
            <a:r>
              <a:rPr lang="en-US" b="1" i="1" u="sng" dirty="0">
                <a:solidFill>
                  <a:srgbClr val="FF0000"/>
                </a:solidFill>
              </a:rPr>
              <a:t>La structure </a:t>
            </a:r>
            <a:r>
              <a:rPr lang="fr-FR" b="1" i="1" u="sng" dirty="0">
                <a:solidFill>
                  <a:srgbClr val="FF0000"/>
                </a:solidFill>
              </a:rPr>
              <a:t>atomique</a:t>
            </a:r>
            <a:r>
              <a:rPr lang="en-US" b="1" i="1" u="sng" dirty="0">
                <a:solidFill>
                  <a:srgbClr val="FF0000"/>
                </a:solidFill>
              </a:rPr>
              <a:t> des </a:t>
            </a:r>
            <a:r>
              <a:rPr lang="fr-FR" b="1" i="1" u="sng" dirty="0">
                <a:solidFill>
                  <a:srgbClr val="FF0000"/>
                </a:solidFill>
              </a:rPr>
              <a:t>trois</a:t>
            </a:r>
            <a:r>
              <a:rPr lang="en-US" b="1" i="1" u="sng" dirty="0">
                <a:solidFill>
                  <a:srgbClr val="FF0000"/>
                </a:solidFill>
              </a:rPr>
              <a:t> premières couches</a:t>
            </a:r>
            <a:endParaRPr lang="fr-FR" b="1" i="1" u="sng" dirty="0">
              <a:solidFill>
                <a:srgbClr val="FF0000"/>
              </a:solidFill>
            </a:endParaRPr>
          </a:p>
        </p:txBody>
      </p:sp>
      <p:sp>
        <p:nvSpPr>
          <p:cNvPr id="5" name="Rectangle 4"/>
          <p:cNvSpPr/>
          <p:nvPr/>
        </p:nvSpPr>
        <p:spPr>
          <a:xfrm>
            <a:off x="0" y="1357298"/>
            <a:ext cx="9144000" cy="646331"/>
          </a:xfrm>
          <a:prstGeom prst="rect">
            <a:avLst/>
          </a:prstGeom>
        </p:spPr>
        <p:txBody>
          <a:bodyPr wrap="square">
            <a:spAutoFit/>
          </a:bodyPr>
          <a:lstStyle/>
          <a:p>
            <a:pPr algn="just"/>
            <a:r>
              <a:rPr lang="fr-FR" b="1" dirty="0">
                <a:solidFill>
                  <a:srgbClr val="FF0000"/>
                </a:solidFill>
                <a:latin typeface="Times New Roman" pitchFamily="18" charset="0"/>
                <a:cs typeface="Times New Roman" pitchFamily="18" charset="0"/>
              </a:rPr>
              <a:t>	Symboles utilisés pour la dénomination des seuils d’absorption et des transitions d’émission X.</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0" y="285728"/>
            <a:ext cx="8072462" cy="1200329"/>
          </a:xfrm>
          <a:prstGeom prst="rect">
            <a:avLst/>
          </a:prstGeom>
        </p:spPr>
        <p:txBody>
          <a:bodyPr wrap="square">
            <a:spAutoFit/>
          </a:bodyPr>
          <a:lstStyle/>
          <a:p>
            <a:r>
              <a:rPr lang="fr-FR" b="1" dirty="0">
                <a:latin typeface="Times New Roman" pitchFamily="18" charset="0"/>
                <a:cs typeface="Times New Roman" pitchFamily="18" charset="0"/>
              </a:rPr>
              <a:t>Les transitions entre niveaux fins obéissent aux règles de sélection suivantes :</a:t>
            </a:r>
          </a:p>
          <a:p>
            <a:r>
              <a:rPr lang="fr-FR" b="1" dirty="0">
                <a:latin typeface="Times New Roman" pitchFamily="18" charset="0"/>
                <a:cs typeface="Times New Roman" pitchFamily="18" charset="0"/>
              </a:rPr>
              <a:t>∆S = 0 </a:t>
            </a:r>
          </a:p>
          <a:p>
            <a:r>
              <a:rPr lang="fr-FR" b="1" dirty="0">
                <a:latin typeface="Times New Roman" pitchFamily="18" charset="0"/>
                <a:cs typeface="Times New Roman" pitchFamily="18" charset="0"/>
              </a:rPr>
              <a:t>∆L = 0, ± 1 (∆L = ± 1 pour un atome à un électron) </a:t>
            </a:r>
          </a:p>
          <a:p>
            <a:r>
              <a:rPr lang="fr-FR" b="1" dirty="0">
                <a:latin typeface="Times New Roman" pitchFamily="18" charset="0"/>
                <a:cs typeface="Times New Roman" pitchFamily="18" charset="0"/>
              </a:rPr>
              <a:t>∆J = 0, ± 1 sauf J = 0 → J = 0</a:t>
            </a:r>
          </a:p>
        </p:txBody>
      </p:sp>
      <p:sp>
        <p:nvSpPr>
          <p:cNvPr id="4" name="Rectangle 3"/>
          <p:cNvSpPr/>
          <p:nvPr/>
        </p:nvSpPr>
        <p:spPr>
          <a:xfrm>
            <a:off x="0" y="1559470"/>
            <a:ext cx="4117794" cy="369332"/>
          </a:xfrm>
          <a:prstGeom prst="rect">
            <a:avLst/>
          </a:prstGeom>
        </p:spPr>
        <p:txBody>
          <a:bodyPr wrap="none">
            <a:spAutoFit/>
          </a:bodyPr>
          <a:lstStyle/>
          <a:p>
            <a:r>
              <a:rPr lang="fr-FR" b="1" dirty="0">
                <a:solidFill>
                  <a:srgbClr val="FF0000"/>
                </a:solidFill>
              </a:rPr>
              <a:t>Transitions d’émission X </a:t>
            </a:r>
            <a:r>
              <a:rPr lang="fr-FR" b="1" i="1" dirty="0">
                <a:solidFill>
                  <a:srgbClr val="FF0000"/>
                </a:solidFill>
              </a:rPr>
              <a:t>et terminologie</a:t>
            </a:r>
            <a:endParaRPr lang="fr-FR" b="1" dirty="0">
              <a:solidFill>
                <a:srgbClr val="FF0000"/>
              </a:solidFill>
            </a:endParaRPr>
          </a:p>
        </p:txBody>
      </p:sp>
      <p:sp>
        <p:nvSpPr>
          <p:cNvPr id="15" name="ZoneTexte 14"/>
          <p:cNvSpPr txBox="1"/>
          <p:nvPr/>
        </p:nvSpPr>
        <p:spPr>
          <a:xfrm>
            <a:off x="5000628" y="5987497"/>
            <a:ext cx="4143404" cy="584775"/>
          </a:xfrm>
          <a:prstGeom prst="rect">
            <a:avLst/>
          </a:prstGeom>
          <a:noFill/>
        </p:spPr>
        <p:txBody>
          <a:bodyPr wrap="square" rtlCol="0">
            <a:spAutoFit/>
          </a:bodyPr>
          <a:lstStyle/>
          <a:p>
            <a:r>
              <a:rPr lang="fr-FR" sz="1600" b="1" i="1" dirty="0">
                <a:latin typeface="Times New Roman" pitchFamily="18" charset="0"/>
                <a:cs typeface="Times New Roman" pitchFamily="18" charset="0"/>
              </a:rPr>
              <a:t>Raies spectrales - transitions électroniques et notation de Siegbahn</a:t>
            </a:r>
            <a:r>
              <a:rPr lang="fr-FR" sz="1600" b="1" dirty="0">
                <a:latin typeface="Times New Roman" pitchFamily="18" charset="0"/>
                <a:cs typeface="Times New Roman" pitchFamily="18" charset="0"/>
              </a:rPr>
              <a:t>  des Séries K, L et M</a:t>
            </a:r>
          </a:p>
        </p:txBody>
      </p:sp>
      <p:pic>
        <p:nvPicPr>
          <p:cNvPr id="1027" name="Picture 3"/>
          <p:cNvPicPr>
            <a:picLocks noChangeAspect="1" noChangeArrowheads="1"/>
          </p:cNvPicPr>
          <p:nvPr/>
        </p:nvPicPr>
        <p:blipFill>
          <a:blip r:embed="rId2"/>
          <a:srcRect/>
          <a:stretch>
            <a:fillRect/>
          </a:stretch>
        </p:blipFill>
        <p:spPr bwMode="auto">
          <a:xfrm>
            <a:off x="4857752" y="2130484"/>
            <a:ext cx="3643338" cy="3798846"/>
          </a:xfrm>
          <a:prstGeom prst="rect">
            <a:avLst/>
          </a:prstGeom>
          <a:noFill/>
          <a:ln w="9525">
            <a:noFill/>
            <a:miter lim="800000"/>
            <a:headEnd/>
            <a:tailEnd/>
          </a:ln>
          <a:effectLst/>
        </p:spPr>
      </p:pic>
      <p:grpSp>
        <p:nvGrpSpPr>
          <p:cNvPr id="21" name="Groupe 20"/>
          <p:cNvGrpSpPr/>
          <p:nvPr/>
        </p:nvGrpSpPr>
        <p:grpSpPr>
          <a:xfrm>
            <a:off x="71406" y="1990823"/>
            <a:ext cx="4286248" cy="4009945"/>
            <a:chOff x="71406" y="1990823"/>
            <a:chExt cx="4286248" cy="4353749"/>
          </a:xfrm>
        </p:grpSpPr>
        <p:pic>
          <p:nvPicPr>
            <p:cNvPr id="1030" name="Picture 6"/>
            <p:cNvPicPr>
              <a:picLocks noChangeAspect="1" noChangeArrowheads="1"/>
            </p:cNvPicPr>
            <p:nvPr/>
          </p:nvPicPr>
          <p:blipFill>
            <a:blip r:embed="rId3"/>
            <a:srcRect/>
            <a:stretch>
              <a:fillRect/>
            </a:stretch>
          </p:blipFill>
          <p:spPr bwMode="auto">
            <a:xfrm>
              <a:off x="428596" y="2357430"/>
              <a:ext cx="3805246" cy="3987142"/>
            </a:xfrm>
            <a:prstGeom prst="rect">
              <a:avLst/>
            </a:prstGeom>
            <a:noFill/>
            <a:ln w="9525">
              <a:noFill/>
              <a:miter lim="800000"/>
              <a:headEnd/>
              <a:tailEnd/>
            </a:ln>
            <a:effectLst/>
          </p:spPr>
        </p:pic>
        <p:sp>
          <p:nvSpPr>
            <p:cNvPr id="10" name="ZoneTexte 9"/>
            <p:cNvSpPr txBox="1"/>
            <p:nvPr/>
          </p:nvSpPr>
          <p:spPr>
            <a:xfrm>
              <a:off x="71406" y="5345684"/>
              <a:ext cx="857224" cy="369332"/>
            </a:xfrm>
            <a:prstGeom prst="rect">
              <a:avLst/>
            </a:prstGeom>
            <a:solidFill>
              <a:schemeClr val="bg1"/>
            </a:solidFill>
            <a:ln>
              <a:solidFill>
                <a:schemeClr val="bg1"/>
              </a:solidFill>
            </a:ln>
          </p:spPr>
          <p:txBody>
            <a:bodyPr wrap="square" rtlCol="0">
              <a:spAutoFit/>
            </a:bodyPr>
            <a:lstStyle/>
            <a:p>
              <a:r>
                <a:rPr lang="fr-FR" b="1" dirty="0">
                  <a:solidFill>
                    <a:srgbClr val="7030A0"/>
                  </a:solidFill>
                </a:rPr>
                <a:t>Série L</a:t>
              </a:r>
            </a:p>
          </p:txBody>
        </p:sp>
        <p:sp>
          <p:nvSpPr>
            <p:cNvPr id="11" name="ZoneTexte 10"/>
            <p:cNvSpPr txBox="1"/>
            <p:nvPr/>
          </p:nvSpPr>
          <p:spPr>
            <a:xfrm>
              <a:off x="2071670" y="1990823"/>
              <a:ext cx="869623" cy="369332"/>
            </a:xfrm>
            <a:prstGeom prst="rect">
              <a:avLst/>
            </a:prstGeom>
            <a:solidFill>
              <a:schemeClr val="bg1"/>
            </a:solidFill>
            <a:ln>
              <a:solidFill>
                <a:schemeClr val="bg1"/>
              </a:solidFill>
            </a:ln>
          </p:spPr>
          <p:txBody>
            <a:bodyPr wrap="square" rtlCol="0">
              <a:spAutoFit/>
            </a:bodyPr>
            <a:lstStyle/>
            <a:p>
              <a:r>
                <a:rPr lang="fr-FR" b="1" dirty="0">
                  <a:solidFill>
                    <a:schemeClr val="bg2">
                      <a:lumMod val="50000"/>
                    </a:schemeClr>
                  </a:solidFill>
                </a:rPr>
                <a:t>Série K</a:t>
              </a:r>
            </a:p>
          </p:txBody>
        </p:sp>
        <p:sp>
          <p:nvSpPr>
            <p:cNvPr id="12" name="ZoneTexte 11"/>
            <p:cNvSpPr txBox="1"/>
            <p:nvPr/>
          </p:nvSpPr>
          <p:spPr>
            <a:xfrm>
              <a:off x="3428992" y="5919913"/>
              <a:ext cx="928662" cy="369332"/>
            </a:xfrm>
            <a:prstGeom prst="rect">
              <a:avLst/>
            </a:prstGeom>
            <a:solidFill>
              <a:schemeClr val="bg1"/>
            </a:solidFill>
            <a:ln>
              <a:solidFill>
                <a:schemeClr val="bg1"/>
              </a:solidFill>
            </a:ln>
          </p:spPr>
          <p:txBody>
            <a:bodyPr wrap="square" rtlCol="0">
              <a:spAutoFit/>
            </a:bodyPr>
            <a:lstStyle/>
            <a:p>
              <a:r>
                <a:rPr lang="fr-FR" b="1" dirty="0">
                  <a:solidFill>
                    <a:srgbClr val="00B0F0"/>
                  </a:solidFill>
                </a:rPr>
                <a:t>Série M</a:t>
              </a:r>
            </a:p>
          </p:txBody>
        </p:sp>
      </p:grpSp>
      <p:sp>
        <p:nvSpPr>
          <p:cNvPr id="13" name="Rectangle 12"/>
          <p:cNvSpPr/>
          <p:nvPr/>
        </p:nvSpPr>
        <p:spPr>
          <a:xfrm>
            <a:off x="0" y="0"/>
            <a:ext cx="2076209" cy="369332"/>
          </a:xfrm>
          <a:prstGeom prst="rect">
            <a:avLst/>
          </a:prstGeom>
        </p:spPr>
        <p:txBody>
          <a:bodyPr wrap="none">
            <a:spAutoFit/>
          </a:bodyPr>
          <a:lstStyle/>
          <a:p>
            <a:r>
              <a:rPr lang="fr-FR" b="1" dirty="0">
                <a:solidFill>
                  <a:srgbClr val="FF0000"/>
                </a:solidFill>
                <a:latin typeface="Times New Roman" pitchFamily="18" charset="0"/>
                <a:cs typeface="Times New Roman" pitchFamily="18" charset="0"/>
              </a:rPr>
              <a:t>Règles de sélection </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33513" y="271463"/>
            <a:ext cx="6276975" cy="63150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75031797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857224" y="71414"/>
            <a:ext cx="7786742" cy="5909310"/>
          </a:xfrm>
          <a:prstGeom prst="rect">
            <a:avLst/>
          </a:prstGeom>
        </p:spPr>
        <p:txBody>
          <a:bodyPr wrap="square">
            <a:spAutoFit/>
          </a:bodyPr>
          <a:lstStyle/>
          <a:p>
            <a:r>
              <a:rPr lang="fr-FR" b="1" dirty="0"/>
              <a:t>Séries 	         nom selon IUPAC           Nom selon Siegbahn       Intensité relative</a:t>
            </a:r>
          </a:p>
          <a:p>
            <a:r>
              <a:rPr lang="fr-FR" b="1" dirty="0"/>
              <a:t>K 		K-L</a:t>
            </a:r>
            <a:r>
              <a:rPr lang="fr-FR" b="1" baseline="-25000" dirty="0"/>
              <a:t>III</a:t>
            </a:r>
            <a:r>
              <a:rPr lang="fr-FR" b="1" dirty="0"/>
              <a:t> 			K</a:t>
            </a:r>
            <a:r>
              <a:rPr lang="el-GR" b="1" baseline="-25000" dirty="0"/>
              <a:t>α1</a:t>
            </a:r>
            <a:r>
              <a:rPr lang="el-GR" b="1" dirty="0"/>
              <a:t> </a:t>
            </a:r>
            <a:r>
              <a:rPr lang="fr-FR" b="1" dirty="0"/>
              <a:t>		</a:t>
            </a:r>
            <a:r>
              <a:rPr lang="el-GR" b="1" dirty="0"/>
              <a:t>100</a:t>
            </a:r>
          </a:p>
          <a:p>
            <a:r>
              <a:rPr lang="fr-FR" b="1" dirty="0"/>
              <a:t>		K-L</a:t>
            </a:r>
            <a:r>
              <a:rPr lang="fr-FR" b="1" baseline="-25000" dirty="0"/>
              <a:t>II</a:t>
            </a:r>
            <a:r>
              <a:rPr lang="fr-FR" b="1" dirty="0"/>
              <a:t> 			K</a:t>
            </a:r>
            <a:r>
              <a:rPr lang="el-GR" b="1" baseline="-25000" dirty="0"/>
              <a:t>α2</a:t>
            </a:r>
            <a:r>
              <a:rPr lang="el-GR" b="1" dirty="0"/>
              <a:t> </a:t>
            </a:r>
            <a:r>
              <a:rPr lang="fr-FR" b="1" dirty="0"/>
              <a:t>		</a:t>
            </a:r>
            <a:r>
              <a:rPr lang="el-GR" b="1" dirty="0"/>
              <a:t>~ 50</a:t>
            </a:r>
          </a:p>
          <a:p>
            <a:r>
              <a:rPr lang="fr-FR" b="1" dirty="0"/>
              <a:t>		K-M</a:t>
            </a:r>
            <a:r>
              <a:rPr lang="fr-FR" b="1" baseline="-25000" dirty="0"/>
              <a:t>III</a:t>
            </a:r>
            <a:r>
              <a:rPr lang="fr-FR" b="1" dirty="0"/>
              <a:t> 			K</a:t>
            </a:r>
            <a:r>
              <a:rPr lang="el-GR" b="1" baseline="-25000" dirty="0"/>
              <a:t>β1</a:t>
            </a:r>
            <a:r>
              <a:rPr lang="el-GR" b="1" dirty="0"/>
              <a:t> </a:t>
            </a:r>
            <a:r>
              <a:rPr lang="fr-FR" b="1" dirty="0"/>
              <a:t>		</a:t>
            </a:r>
            <a:r>
              <a:rPr lang="el-GR" b="1" dirty="0"/>
              <a:t>~ 17</a:t>
            </a:r>
          </a:p>
          <a:p>
            <a:r>
              <a:rPr lang="fr-FR" b="1" dirty="0"/>
              <a:t>		K-M</a:t>
            </a:r>
            <a:r>
              <a:rPr lang="fr-FR" b="1" baseline="-25000" dirty="0"/>
              <a:t>II</a:t>
            </a:r>
            <a:r>
              <a:rPr lang="fr-FR" b="1" dirty="0"/>
              <a:t> 			K</a:t>
            </a:r>
            <a:r>
              <a:rPr lang="el-GR" b="1" baseline="-25000" dirty="0"/>
              <a:t>β3</a:t>
            </a:r>
            <a:r>
              <a:rPr lang="el-GR" b="1" dirty="0"/>
              <a:t> </a:t>
            </a:r>
            <a:r>
              <a:rPr lang="fr-FR" b="1" dirty="0"/>
              <a:t>		</a:t>
            </a:r>
            <a:r>
              <a:rPr lang="el-GR" b="1" dirty="0"/>
              <a:t>~ 8</a:t>
            </a:r>
          </a:p>
          <a:p>
            <a:r>
              <a:rPr lang="fr-FR" b="1" dirty="0"/>
              <a:t>L</a:t>
            </a:r>
            <a:r>
              <a:rPr lang="fr-FR" b="1" baseline="-25000" dirty="0"/>
              <a:t>III</a:t>
            </a:r>
            <a:r>
              <a:rPr lang="fr-FR" b="1" dirty="0"/>
              <a:t>		L</a:t>
            </a:r>
            <a:r>
              <a:rPr lang="fr-FR" b="1" baseline="-25000" dirty="0"/>
              <a:t>III</a:t>
            </a:r>
            <a:r>
              <a:rPr lang="fr-FR" b="1" dirty="0"/>
              <a:t>-M</a:t>
            </a:r>
            <a:r>
              <a:rPr lang="fr-FR" b="1" baseline="-25000" dirty="0"/>
              <a:t>V</a:t>
            </a:r>
            <a:r>
              <a:rPr lang="fr-FR" b="1" dirty="0"/>
              <a:t> 			L</a:t>
            </a:r>
            <a:r>
              <a:rPr lang="el-GR" b="1" baseline="-25000" dirty="0"/>
              <a:t>α1</a:t>
            </a:r>
            <a:r>
              <a:rPr lang="el-GR" b="1" dirty="0"/>
              <a:t> </a:t>
            </a:r>
            <a:r>
              <a:rPr lang="fr-FR" b="1" dirty="0"/>
              <a:t>		</a:t>
            </a:r>
            <a:r>
              <a:rPr lang="el-GR" b="1" dirty="0"/>
              <a:t>100</a:t>
            </a:r>
          </a:p>
          <a:p>
            <a:r>
              <a:rPr lang="fr-FR" b="1" dirty="0"/>
              <a:t>		L</a:t>
            </a:r>
            <a:r>
              <a:rPr lang="fr-FR" b="1" baseline="-25000" dirty="0"/>
              <a:t>III</a:t>
            </a:r>
            <a:r>
              <a:rPr lang="fr-FR" b="1" dirty="0"/>
              <a:t>-M</a:t>
            </a:r>
            <a:r>
              <a:rPr lang="fr-FR" b="1" baseline="-25000" dirty="0"/>
              <a:t>IV</a:t>
            </a:r>
            <a:r>
              <a:rPr lang="fr-FR" b="1" dirty="0"/>
              <a:t> 			L</a:t>
            </a:r>
            <a:r>
              <a:rPr lang="el-GR" b="1" baseline="-25000" dirty="0"/>
              <a:t>α2</a:t>
            </a:r>
            <a:r>
              <a:rPr lang="el-GR" b="1" dirty="0"/>
              <a:t> </a:t>
            </a:r>
            <a:r>
              <a:rPr lang="fr-FR" b="1" dirty="0"/>
              <a:t>		</a:t>
            </a:r>
            <a:r>
              <a:rPr lang="el-GR" b="1" dirty="0"/>
              <a:t>~ 10</a:t>
            </a:r>
          </a:p>
          <a:p>
            <a:r>
              <a:rPr lang="fr-FR" b="1" dirty="0"/>
              <a:t>		L</a:t>
            </a:r>
            <a:r>
              <a:rPr lang="fr-FR" b="1" baseline="-25000" dirty="0"/>
              <a:t>III</a:t>
            </a:r>
            <a:r>
              <a:rPr lang="fr-FR" b="1" dirty="0"/>
              <a:t>-N</a:t>
            </a:r>
            <a:r>
              <a:rPr lang="fr-FR" b="1" baseline="-25000" dirty="0"/>
              <a:t>V,IV </a:t>
            </a:r>
            <a:r>
              <a:rPr lang="fr-FR" b="1" dirty="0"/>
              <a:t>			L</a:t>
            </a:r>
            <a:r>
              <a:rPr lang="el-GR" b="1" baseline="-25000" dirty="0"/>
              <a:t>β2,15</a:t>
            </a:r>
            <a:r>
              <a:rPr lang="el-GR" b="1" dirty="0"/>
              <a:t> </a:t>
            </a:r>
            <a:r>
              <a:rPr lang="fr-FR" b="1" dirty="0"/>
              <a:t>		</a:t>
            </a:r>
            <a:r>
              <a:rPr lang="el-GR" b="1" dirty="0"/>
              <a:t>~ 25</a:t>
            </a:r>
          </a:p>
          <a:p>
            <a:r>
              <a:rPr lang="fr-FR" b="1" dirty="0"/>
              <a:t>		L</a:t>
            </a:r>
            <a:r>
              <a:rPr lang="fr-FR" b="1" baseline="-25000" dirty="0"/>
              <a:t>III</a:t>
            </a:r>
            <a:r>
              <a:rPr lang="fr-FR" b="1" dirty="0"/>
              <a:t>-M</a:t>
            </a:r>
            <a:r>
              <a:rPr lang="fr-FR" b="1" baseline="-25000" dirty="0"/>
              <a:t>I</a:t>
            </a:r>
            <a:r>
              <a:rPr lang="fr-FR" b="1" dirty="0"/>
              <a:t> 			L</a:t>
            </a:r>
            <a:r>
              <a:rPr lang="fr-FR" b="1" baseline="-25000" dirty="0"/>
              <a:t>ℓ</a:t>
            </a:r>
            <a:r>
              <a:rPr lang="fr-FR" b="1" dirty="0"/>
              <a:t> 		~ 5</a:t>
            </a:r>
          </a:p>
          <a:p>
            <a:r>
              <a:rPr lang="fr-FR" b="1" dirty="0"/>
              <a:t>		M</a:t>
            </a:r>
            <a:r>
              <a:rPr lang="fr-FR" b="1" baseline="-25000" dirty="0"/>
              <a:t>III</a:t>
            </a:r>
            <a:r>
              <a:rPr lang="fr-FR" b="1" dirty="0"/>
              <a:t>-N</a:t>
            </a:r>
            <a:r>
              <a:rPr lang="fr-FR" b="1" baseline="-25000" dirty="0"/>
              <a:t>I</a:t>
            </a:r>
            <a:r>
              <a:rPr lang="fr-FR" b="1" dirty="0"/>
              <a:t> 			L</a:t>
            </a:r>
            <a:r>
              <a:rPr lang="el-GR" b="1" baseline="-25000" dirty="0"/>
              <a:t>β6</a:t>
            </a:r>
            <a:r>
              <a:rPr lang="el-GR" b="1" dirty="0"/>
              <a:t> </a:t>
            </a:r>
            <a:r>
              <a:rPr lang="fr-FR" b="1" dirty="0"/>
              <a:t>		</a:t>
            </a:r>
            <a:r>
              <a:rPr lang="el-GR" b="1" dirty="0"/>
              <a:t>~ 1</a:t>
            </a:r>
          </a:p>
          <a:p>
            <a:r>
              <a:rPr lang="fr-FR" b="1" dirty="0"/>
              <a:t>L</a:t>
            </a:r>
            <a:r>
              <a:rPr lang="fr-FR" b="1" baseline="-25000" dirty="0"/>
              <a:t>II</a:t>
            </a:r>
            <a:r>
              <a:rPr lang="fr-FR" b="1" dirty="0"/>
              <a:t>		L</a:t>
            </a:r>
            <a:r>
              <a:rPr lang="fr-FR" b="1" baseline="-25000" dirty="0"/>
              <a:t>II</a:t>
            </a:r>
            <a:r>
              <a:rPr lang="fr-FR" b="1" dirty="0"/>
              <a:t>-M</a:t>
            </a:r>
            <a:r>
              <a:rPr lang="fr-FR" b="1" baseline="-25000" dirty="0"/>
              <a:t>IV</a:t>
            </a:r>
            <a:r>
              <a:rPr lang="fr-FR" b="1" dirty="0"/>
              <a:t> 			L</a:t>
            </a:r>
            <a:r>
              <a:rPr lang="el-GR" b="1" baseline="-25000" dirty="0"/>
              <a:t>β1</a:t>
            </a:r>
            <a:r>
              <a:rPr lang="el-GR" b="1" dirty="0"/>
              <a:t> </a:t>
            </a:r>
            <a:r>
              <a:rPr lang="fr-FR" b="1" dirty="0"/>
              <a:t>		</a:t>
            </a:r>
            <a:r>
              <a:rPr lang="el-GR" b="1" dirty="0"/>
              <a:t>100</a:t>
            </a:r>
          </a:p>
          <a:p>
            <a:r>
              <a:rPr lang="fr-FR" b="1" dirty="0"/>
              <a:t>		L</a:t>
            </a:r>
            <a:r>
              <a:rPr lang="fr-FR" b="1" baseline="-25000" dirty="0"/>
              <a:t>II</a:t>
            </a:r>
            <a:r>
              <a:rPr lang="fr-FR" b="1" dirty="0"/>
              <a:t>-N</a:t>
            </a:r>
            <a:r>
              <a:rPr lang="fr-FR" b="1" baseline="-25000" dirty="0"/>
              <a:t>IV</a:t>
            </a:r>
            <a:r>
              <a:rPr lang="fr-FR" b="1" dirty="0"/>
              <a:t> 			L</a:t>
            </a:r>
            <a:r>
              <a:rPr lang="el-GR" b="1" baseline="-25000" dirty="0"/>
              <a:t>γ1</a:t>
            </a:r>
            <a:r>
              <a:rPr lang="el-GR" b="1" dirty="0"/>
              <a:t> </a:t>
            </a:r>
            <a:r>
              <a:rPr lang="fr-FR" b="1" dirty="0"/>
              <a:t>		</a:t>
            </a:r>
            <a:r>
              <a:rPr lang="el-GR" b="1" dirty="0"/>
              <a:t>~ 20</a:t>
            </a:r>
          </a:p>
          <a:p>
            <a:r>
              <a:rPr lang="fr-FR" b="1" dirty="0"/>
              <a:t>		L</a:t>
            </a:r>
            <a:r>
              <a:rPr lang="fr-FR" b="1" baseline="-25000" dirty="0"/>
              <a:t>II</a:t>
            </a:r>
            <a:r>
              <a:rPr lang="fr-FR" b="1" dirty="0"/>
              <a:t>-M</a:t>
            </a:r>
            <a:r>
              <a:rPr lang="fr-FR" b="1" baseline="-25000" dirty="0"/>
              <a:t>I</a:t>
            </a:r>
            <a:r>
              <a:rPr lang="fr-FR" b="1" dirty="0"/>
              <a:t> 			L</a:t>
            </a:r>
            <a:r>
              <a:rPr lang="el-GR" b="1" baseline="-25000" dirty="0"/>
              <a:t>η</a:t>
            </a:r>
            <a:r>
              <a:rPr lang="el-GR" b="1" dirty="0"/>
              <a:t> </a:t>
            </a:r>
            <a:r>
              <a:rPr lang="fr-FR" b="1" dirty="0"/>
              <a:t>		</a:t>
            </a:r>
            <a:r>
              <a:rPr lang="el-GR" b="1" dirty="0"/>
              <a:t>~ 3</a:t>
            </a:r>
          </a:p>
          <a:p>
            <a:r>
              <a:rPr lang="fr-FR" b="1" dirty="0"/>
              <a:t>		L</a:t>
            </a:r>
            <a:r>
              <a:rPr lang="fr-FR" b="1" baseline="-25000" dirty="0"/>
              <a:t>II</a:t>
            </a:r>
            <a:r>
              <a:rPr lang="fr-FR" b="1" dirty="0"/>
              <a:t>-O</a:t>
            </a:r>
            <a:r>
              <a:rPr lang="fr-FR" b="1" baseline="-25000" dirty="0"/>
              <a:t>I</a:t>
            </a:r>
            <a:r>
              <a:rPr lang="fr-FR" b="1" dirty="0"/>
              <a:t> 			L</a:t>
            </a:r>
            <a:r>
              <a:rPr lang="el-GR" b="1" baseline="-25000" dirty="0"/>
              <a:t>γ6</a:t>
            </a:r>
            <a:r>
              <a:rPr lang="el-GR" b="1" dirty="0"/>
              <a:t> </a:t>
            </a:r>
            <a:r>
              <a:rPr lang="fr-FR" b="1" dirty="0"/>
              <a:t>		</a:t>
            </a:r>
            <a:r>
              <a:rPr lang="el-GR" b="1" dirty="0"/>
              <a:t>~ 3</a:t>
            </a:r>
          </a:p>
          <a:p>
            <a:r>
              <a:rPr lang="fr-FR" b="1" dirty="0"/>
              <a:t>L</a:t>
            </a:r>
            <a:r>
              <a:rPr lang="fr-FR" b="1" baseline="-25000" dirty="0"/>
              <a:t>I</a:t>
            </a:r>
            <a:r>
              <a:rPr lang="fr-FR" b="1" dirty="0"/>
              <a:t>		L</a:t>
            </a:r>
            <a:r>
              <a:rPr lang="fr-FR" b="1" baseline="-25000" dirty="0"/>
              <a:t>I</a:t>
            </a:r>
            <a:r>
              <a:rPr lang="fr-FR" b="1" dirty="0"/>
              <a:t>-M</a:t>
            </a:r>
            <a:r>
              <a:rPr lang="fr-FR" b="1" baseline="-25000" dirty="0"/>
              <a:t>III</a:t>
            </a:r>
            <a:r>
              <a:rPr lang="fr-FR" b="1" dirty="0"/>
              <a:t>			L</a:t>
            </a:r>
            <a:r>
              <a:rPr lang="el-GR" b="1" baseline="-25000" dirty="0"/>
              <a:t>β3</a:t>
            </a:r>
            <a:r>
              <a:rPr lang="el-GR" b="1" dirty="0"/>
              <a:t> </a:t>
            </a:r>
            <a:r>
              <a:rPr lang="fr-FR" b="1" dirty="0"/>
              <a:t>		</a:t>
            </a:r>
            <a:r>
              <a:rPr lang="el-GR" b="1" dirty="0"/>
              <a:t>100</a:t>
            </a:r>
          </a:p>
          <a:p>
            <a:r>
              <a:rPr lang="fr-FR" b="1" dirty="0"/>
              <a:t>		L</a:t>
            </a:r>
            <a:r>
              <a:rPr lang="fr-FR" b="1" baseline="-25000" dirty="0"/>
              <a:t>I</a:t>
            </a:r>
            <a:r>
              <a:rPr lang="fr-FR" b="1" dirty="0"/>
              <a:t>-M</a:t>
            </a:r>
            <a:r>
              <a:rPr lang="fr-FR" b="1" baseline="-25000" dirty="0"/>
              <a:t>II</a:t>
            </a:r>
            <a:r>
              <a:rPr lang="fr-FR" b="1" dirty="0"/>
              <a:t> 			L</a:t>
            </a:r>
            <a:r>
              <a:rPr lang="el-GR" b="1" baseline="-25000" dirty="0"/>
              <a:t>β4</a:t>
            </a:r>
            <a:r>
              <a:rPr lang="el-GR" b="1" dirty="0"/>
              <a:t> </a:t>
            </a:r>
            <a:r>
              <a:rPr lang="fr-FR" b="1" dirty="0"/>
              <a:t>		</a:t>
            </a:r>
            <a:r>
              <a:rPr lang="el-GR" b="1" dirty="0"/>
              <a:t>~ 70</a:t>
            </a:r>
          </a:p>
          <a:p>
            <a:r>
              <a:rPr lang="fr-FR" b="1" dirty="0"/>
              <a:t>		L</a:t>
            </a:r>
            <a:r>
              <a:rPr lang="fr-FR" b="1" baseline="-25000" dirty="0"/>
              <a:t>I</a:t>
            </a:r>
            <a:r>
              <a:rPr lang="fr-FR" b="1" dirty="0"/>
              <a:t>-N</a:t>
            </a:r>
            <a:r>
              <a:rPr lang="fr-FR" b="1" baseline="-25000" dirty="0"/>
              <a:t>III</a:t>
            </a:r>
            <a:r>
              <a:rPr lang="fr-FR" b="1" dirty="0"/>
              <a:t>			L</a:t>
            </a:r>
            <a:r>
              <a:rPr lang="el-GR" b="1" baseline="-25000" dirty="0"/>
              <a:t>γ3</a:t>
            </a:r>
            <a:r>
              <a:rPr lang="fr-FR" b="1" dirty="0"/>
              <a:t>		</a:t>
            </a:r>
            <a:r>
              <a:rPr lang="el-GR" b="1" dirty="0"/>
              <a:t> ~ 30</a:t>
            </a:r>
          </a:p>
          <a:p>
            <a:r>
              <a:rPr lang="fr-FR" b="1" dirty="0"/>
              <a:t>		L</a:t>
            </a:r>
            <a:r>
              <a:rPr lang="fr-FR" b="1" baseline="-25000" dirty="0"/>
              <a:t>I</a:t>
            </a:r>
            <a:r>
              <a:rPr lang="fr-FR" b="1" dirty="0"/>
              <a:t>-N</a:t>
            </a:r>
            <a:r>
              <a:rPr lang="fr-FR" b="1" baseline="-25000" dirty="0"/>
              <a:t>II</a:t>
            </a:r>
            <a:r>
              <a:rPr lang="fr-FR" b="1" dirty="0"/>
              <a:t> 			L</a:t>
            </a:r>
            <a:r>
              <a:rPr lang="el-GR" b="1" baseline="-25000" dirty="0"/>
              <a:t>γ2</a:t>
            </a:r>
            <a:r>
              <a:rPr lang="el-GR" b="1" dirty="0"/>
              <a:t> </a:t>
            </a:r>
            <a:r>
              <a:rPr lang="fr-FR" b="1" dirty="0"/>
              <a:t>		</a:t>
            </a:r>
            <a:r>
              <a:rPr lang="el-GR" b="1" dirty="0"/>
              <a:t>~ 30</a:t>
            </a:r>
          </a:p>
          <a:p>
            <a:r>
              <a:rPr lang="fr-FR" b="1" dirty="0"/>
              <a:t>M 		M</a:t>
            </a:r>
            <a:r>
              <a:rPr lang="fr-FR" b="1" baseline="-25000" dirty="0"/>
              <a:t>V</a:t>
            </a:r>
            <a:r>
              <a:rPr lang="fr-FR" b="1" dirty="0"/>
              <a:t>-N</a:t>
            </a:r>
            <a:r>
              <a:rPr lang="fr-FR" b="1" baseline="-25000" dirty="0"/>
              <a:t>VII</a:t>
            </a:r>
            <a:r>
              <a:rPr lang="fr-FR" b="1" dirty="0"/>
              <a:t> 			M</a:t>
            </a:r>
            <a:r>
              <a:rPr lang="el-GR" b="1" baseline="-25000" dirty="0"/>
              <a:t>α1</a:t>
            </a:r>
          </a:p>
          <a:p>
            <a:r>
              <a:rPr lang="fr-FR" b="1" dirty="0"/>
              <a:t>		M</a:t>
            </a:r>
            <a:r>
              <a:rPr lang="fr-FR" b="1" baseline="-25000" dirty="0"/>
              <a:t>V</a:t>
            </a:r>
            <a:r>
              <a:rPr lang="fr-FR" b="1" dirty="0"/>
              <a:t>-N</a:t>
            </a:r>
            <a:r>
              <a:rPr lang="fr-FR" b="1" baseline="-25000" dirty="0"/>
              <a:t>VI </a:t>
            </a:r>
            <a:r>
              <a:rPr lang="fr-FR" b="1" dirty="0"/>
              <a:t>			M</a:t>
            </a:r>
            <a:r>
              <a:rPr lang="el-GR" b="1" baseline="-25000" dirty="0"/>
              <a:t>α2</a:t>
            </a:r>
          </a:p>
          <a:p>
            <a:r>
              <a:rPr lang="fr-FR" b="1" dirty="0"/>
              <a:t>		M</a:t>
            </a:r>
            <a:r>
              <a:rPr lang="fr-FR" b="1" baseline="-25000" dirty="0"/>
              <a:t>V</a:t>
            </a:r>
            <a:r>
              <a:rPr lang="fr-FR" b="1" dirty="0"/>
              <a:t>-N</a:t>
            </a:r>
            <a:r>
              <a:rPr lang="fr-FR" b="1" baseline="-25000" dirty="0"/>
              <a:t>VI </a:t>
            </a:r>
            <a:r>
              <a:rPr lang="fr-FR" b="1" dirty="0"/>
              <a:t>			M</a:t>
            </a:r>
            <a:r>
              <a:rPr lang="el-GR" b="1" baseline="-25000" dirty="0"/>
              <a:t>β</a:t>
            </a:r>
          </a:p>
        </p:txBody>
      </p:sp>
      <p:sp>
        <p:nvSpPr>
          <p:cNvPr id="3" name="Rectangle 2"/>
          <p:cNvSpPr/>
          <p:nvPr/>
        </p:nvSpPr>
        <p:spPr>
          <a:xfrm>
            <a:off x="0" y="5934694"/>
            <a:ext cx="9144000" cy="923330"/>
          </a:xfrm>
          <a:prstGeom prst="rect">
            <a:avLst/>
          </a:prstGeom>
        </p:spPr>
        <p:txBody>
          <a:bodyPr wrap="square">
            <a:spAutoFit/>
          </a:bodyPr>
          <a:lstStyle/>
          <a:p>
            <a:pPr algn="just"/>
            <a:r>
              <a:rPr lang="fr-FR" b="1" dirty="0"/>
              <a:t>	Dans la notation de Siegbahn, la première lettre indique la couche lacunaire; la seconde lettre et le chiffre caractérisent le niveau initial de la transition et l’intensité de la raie. K</a:t>
            </a:r>
            <a:r>
              <a:rPr lang="fr-FR" b="1" baseline="-25000" dirty="0">
                <a:latin typeface="Symbol" pitchFamily="18" charset="2"/>
              </a:rPr>
              <a:t>a</a:t>
            </a:r>
            <a:r>
              <a:rPr lang="fr-FR" b="1" baseline="-25000" dirty="0"/>
              <a:t>1</a:t>
            </a:r>
            <a:r>
              <a:rPr lang="fr-FR" b="1" dirty="0"/>
              <a:t> est plus intense que K</a:t>
            </a:r>
            <a:r>
              <a:rPr lang="fr-FR" b="1" baseline="-25000" dirty="0">
                <a:latin typeface="Symbol" pitchFamily="18" charset="2"/>
              </a:rPr>
              <a:t>a</a:t>
            </a:r>
            <a:r>
              <a:rPr lang="fr-FR" b="1" baseline="-25000" dirty="0"/>
              <a:t>2</a:t>
            </a:r>
            <a:r>
              <a:rPr lang="fr-FR" b="1" dirty="0"/>
              <a:t>.</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srcRect/>
          <a:stretch>
            <a:fillRect/>
          </a:stretch>
        </p:blipFill>
        <p:spPr bwMode="auto">
          <a:xfrm>
            <a:off x="1214414" y="571480"/>
            <a:ext cx="4714908" cy="3857644"/>
          </a:xfrm>
          <a:prstGeom prst="rect">
            <a:avLst/>
          </a:prstGeom>
          <a:noFill/>
          <a:ln w="9525">
            <a:noFill/>
            <a:miter lim="800000"/>
            <a:headEnd/>
            <a:tailEnd/>
          </a:ln>
          <a:effectLst/>
        </p:spPr>
      </p:pic>
      <p:sp>
        <p:nvSpPr>
          <p:cNvPr id="3" name="ZoneTexte 2"/>
          <p:cNvSpPr txBox="1"/>
          <p:nvPr/>
        </p:nvSpPr>
        <p:spPr>
          <a:xfrm>
            <a:off x="0" y="0"/>
            <a:ext cx="3500430" cy="369332"/>
          </a:xfrm>
          <a:prstGeom prst="rect">
            <a:avLst/>
          </a:prstGeom>
          <a:noFill/>
        </p:spPr>
        <p:txBody>
          <a:bodyPr wrap="square" rtlCol="0">
            <a:spAutoFit/>
          </a:bodyPr>
          <a:lstStyle/>
          <a:p>
            <a:r>
              <a:rPr lang="fr-FR" b="1" dirty="0">
                <a:solidFill>
                  <a:srgbClr val="FF0000"/>
                </a:solidFill>
              </a:rPr>
              <a:t>Exemple de l’atome de tungstène</a:t>
            </a:r>
          </a:p>
        </p:txBody>
      </p:sp>
      <p:sp>
        <p:nvSpPr>
          <p:cNvPr id="4" name="Rectangle 3"/>
          <p:cNvSpPr/>
          <p:nvPr/>
        </p:nvSpPr>
        <p:spPr>
          <a:xfrm>
            <a:off x="0" y="4357694"/>
            <a:ext cx="8786842" cy="369332"/>
          </a:xfrm>
          <a:prstGeom prst="rect">
            <a:avLst/>
          </a:prstGeom>
        </p:spPr>
        <p:txBody>
          <a:bodyPr wrap="square">
            <a:spAutoFit/>
          </a:bodyPr>
          <a:lstStyle/>
          <a:p>
            <a:r>
              <a:rPr lang="fr-FR" b="1" dirty="0"/>
              <a:t>Niveaux énergétiques de l’atome de tungstène et énergies des raies d’émission (en </a:t>
            </a:r>
            <a:r>
              <a:rPr lang="fr-FR" b="1" dirty="0" err="1"/>
              <a:t>keV</a:t>
            </a:r>
            <a:r>
              <a:rPr lang="fr-FR" b="1" dirty="0"/>
              <a:t>). </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Box 1"/>
          <p:cNvSpPr txBox="1">
            <a:spLocks noChangeArrowheads="1"/>
          </p:cNvSpPr>
          <p:nvPr/>
        </p:nvSpPr>
        <p:spPr bwMode="auto">
          <a:xfrm>
            <a:off x="0" y="6000768"/>
            <a:ext cx="9077325" cy="620734"/>
          </a:xfrm>
          <a:prstGeom prst="rect">
            <a:avLst/>
          </a:prstGeom>
          <a:noFill/>
          <a:ln w="9525">
            <a:noFill/>
            <a:round/>
            <a:headEnd/>
            <a:tailEnd/>
          </a:ln>
          <a:effectLst/>
        </p:spPr>
        <p:txBody>
          <a:bodyPr lIns="90000" tIns="46800" rIns="90000" bIns="46800"/>
          <a:lstStyle/>
          <a:p>
            <a:pPr marL="230188" indent="-230188" algn="just">
              <a:tabLst>
                <a:tab pos="800100" algn="l"/>
                <a:tab pos="1714500" algn="l"/>
                <a:tab pos="2628900" algn="l"/>
                <a:tab pos="3543300" algn="l"/>
                <a:tab pos="4457700" algn="l"/>
                <a:tab pos="5372100" algn="l"/>
                <a:tab pos="6286500" algn="l"/>
                <a:tab pos="7200900" algn="l"/>
                <a:tab pos="8115300" algn="l"/>
                <a:tab pos="9029700" algn="l"/>
                <a:tab pos="9944100" algn="l"/>
              </a:tabLst>
            </a:pPr>
            <a:r>
              <a:rPr lang="fr-FR" sz="1800" b="1" dirty="0">
                <a:solidFill>
                  <a:srgbClr val="000000"/>
                </a:solidFill>
                <a:latin typeface="Times New Roman" pitchFamily="18" charset="0"/>
                <a:cs typeface="Times New Roman" pitchFamily="18" charset="0"/>
              </a:rPr>
              <a:t>Le spectre de XRF d’un élément est   </a:t>
            </a:r>
            <a:r>
              <a:rPr lang="fr-FR" sz="1800" b="1" i="0" dirty="0">
                <a:solidFill>
                  <a:srgbClr val="000000"/>
                </a:solidFill>
                <a:latin typeface="Times New Roman" pitchFamily="18" charset="0"/>
                <a:cs typeface="Times New Roman" pitchFamily="18" charset="0"/>
              </a:rPr>
              <a:t>indépendant</a:t>
            </a:r>
            <a:r>
              <a:rPr lang="fr-FR" sz="1800" b="1" dirty="0">
                <a:solidFill>
                  <a:srgbClr val="000000"/>
                </a:solidFill>
                <a:latin typeface="Times New Roman" pitchFamily="18" charset="0"/>
                <a:cs typeface="Times New Roman" pitchFamily="18" charset="0"/>
              </a:rPr>
              <a:t> de la forme chimique(spectres de plomb, du plomb arsenic et du </a:t>
            </a:r>
            <a:r>
              <a:rPr lang="fr-FR" sz="1800" b="1" dirty="0" err="1">
                <a:solidFill>
                  <a:srgbClr val="000000"/>
                </a:solidFill>
                <a:latin typeface="Times New Roman" pitchFamily="18" charset="0"/>
                <a:cs typeface="Times New Roman" pitchFamily="18" charset="0"/>
              </a:rPr>
              <a:t>tétraéthylplomb</a:t>
            </a:r>
            <a:r>
              <a:rPr lang="fr-FR" sz="1800" b="1" dirty="0">
                <a:solidFill>
                  <a:srgbClr val="000000"/>
                </a:solidFill>
                <a:latin typeface="Times New Roman" pitchFamily="18" charset="0"/>
                <a:cs typeface="Times New Roman" pitchFamily="18" charset="0"/>
              </a:rPr>
              <a:t> montrent les mêmes pics à 10.61 et 12.55 </a:t>
            </a:r>
            <a:r>
              <a:rPr lang="fr-FR" sz="1800" b="1" dirty="0" err="1">
                <a:solidFill>
                  <a:srgbClr val="000000"/>
                </a:solidFill>
                <a:latin typeface="Times New Roman" pitchFamily="18" charset="0"/>
                <a:cs typeface="Times New Roman" pitchFamily="18" charset="0"/>
              </a:rPr>
              <a:t>keV</a:t>
            </a:r>
            <a:r>
              <a:rPr lang="fr-FR" sz="1800" b="1" dirty="0">
                <a:solidFill>
                  <a:srgbClr val="000000"/>
                </a:solidFill>
                <a:latin typeface="Times New Roman" pitchFamily="18" charset="0"/>
                <a:cs typeface="Times New Roman" pitchFamily="18" charset="0"/>
              </a:rPr>
              <a:t>)</a:t>
            </a:r>
          </a:p>
        </p:txBody>
      </p:sp>
      <p:sp>
        <p:nvSpPr>
          <p:cNvPr id="7" name="Line 6"/>
          <p:cNvSpPr>
            <a:spLocks noChangeShapeType="1"/>
          </p:cNvSpPr>
          <p:nvPr/>
        </p:nvSpPr>
        <p:spPr bwMode="auto">
          <a:xfrm>
            <a:off x="5140349" y="3367088"/>
            <a:ext cx="1752600" cy="1587"/>
          </a:xfrm>
          <a:prstGeom prst="line">
            <a:avLst/>
          </a:prstGeom>
          <a:noFill/>
          <a:ln w="38160">
            <a:solidFill>
              <a:srgbClr val="000000"/>
            </a:solidFill>
            <a:miter lim="800000"/>
            <a:headEnd/>
            <a:tailEnd/>
          </a:ln>
          <a:effectLst/>
        </p:spPr>
        <p:txBody>
          <a:bodyPr/>
          <a:lstStyle/>
          <a:p>
            <a:endParaRPr lang="fr-FR"/>
          </a:p>
        </p:txBody>
      </p:sp>
      <p:sp>
        <p:nvSpPr>
          <p:cNvPr id="8" name="Line 7"/>
          <p:cNvSpPr>
            <a:spLocks noChangeShapeType="1"/>
          </p:cNvSpPr>
          <p:nvPr/>
        </p:nvSpPr>
        <p:spPr bwMode="auto">
          <a:xfrm>
            <a:off x="5140349" y="5386388"/>
            <a:ext cx="1828800" cy="1587"/>
          </a:xfrm>
          <a:prstGeom prst="line">
            <a:avLst/>
          </a:prstGeom>
          <a:noFill/>
          <a:ln w="38160">
            <a:solidFill>
              <a:srgbClr val="000000"/>
            </a:solidFill>
            <a:miter lim="800000"/>
            <a:headEnd/>
            <a:tailEnd/>
          </a:ln>
          <a:effectLst/>
        </p:spPr>
        <p:txBody>
          <a:bodyPr/>
          <a:lstStyle/>
          <a:p>
            <a:endParaRPr lang="fr-FR"/>
          </a:p>
        </p:txBody>
      </p:sp>
      <p:sp>
        <p:nvSpPr>
          <p:cNvPr id="9" name="Text Box 8"/>
          <p:cNvSpPr txBox="1">
            <a:spLocks noChangeArrowheads="1"/>
          </p:cNvSpPr>
          <p:nvPr/>
        </p:nvSpPr>
        <p:spPr bwMode="auto">
          <a:xfrm>
            <a:off x="4737124" y="5200650"/>
            <a:ext cx="342058" cy="340735"/>
          </a:xfrm>
          <a:prstGeom prst="rect">
            <a:avLst/>
          </a:prstGeom>
          <a:noFill/>
          <a:ln w="9525">
            <a:noFill/>
            <a:round/>
            <a:headEnd/>
            <a:tailEnd/>
          </a:ln>
          <a:effectLst/>
        </p:spPr>
        <p:txBody>
          <a:bodyPr wrap="none" lIns="90000" tIns="46800" rIns="90000" bIns="46800">
            <a:spAutoFit/>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1600" b="1">
                <a:solidFill>
                  <a:srgbClr val="000000"/>
                </a:solidFill>
                <a:latin typeface="Times New Roman" pitchFamily="18" charset="0"/>
                <a:cs typeface="Times New Roman" pitchFamily="18" charset="0"/>
              </a:rPr>
              <a:t>K</a:t>
            </a:r>
          </a:p>
        </p:txBody>
      </p:sp>
      <p:sp>
        <p:nvSpPr>
          <p:cNvPr id="10" name="Text Box 9"/>
          <p:cNvSpPr txBox="1">
            <a:spLocks noChangeArrowheads="1"/>
          </p:cNvSpPr>
          <p:nvPr/>
        </p:nvSpPr>
        <p:spPr bwMode="auto">
          <a:xfrm>
            <a:off x="4758836" y="3151200"/>
            <a:ext cx="318014" cy="340735"/>
          </a:xfrm>
          <a:prstGeom prst="rect">
            <a:avLst/>
          </a:prstGeom>
          <a:noFill/>
          <a:ln w="9525">
            <a:noFill/>
            <a:round/>
            <a:headEnd/>
            <a:tailEnd/>
          </a:ln>
          <a:effectLst/>
        </p:spPr>
        <p:txBody>
          <a:bodyPr wrap="none" lIns="90000" tIns="46800" rIns="90000" bIns="46800">
            <a:spAutoFit/>
          </a:bodyPr>
          <a:lstStyle/>
          <a:p>
            <a:pPr algn="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1600" b="1">
                <a:solidFill>
                  <a:srgbClr val="000000"/>
                </a:solidFill>
                <a:latin typeface="Times New Roman" pitchFamily="18" charset="0"/>
                <a:cs typeface="Times New Roman" pitchFamily="18" charset="0"/>
              </a:rPr>
              <a:t>L</a:t>
            </a:r>
          </a:p>
        </p:txBody>
      </p:sp>
      <p:sp>
        <p:nvSpPr>
          <p:cNvPr id="11" name="Text Box 10"/>
          <p:cNvSpPr txBox="1">
            <a:spLocks noChangeArrowheads="1"/>
          </p:cNvSpPr>
          <p:nvPr/>
        </p:nvSpPr>
        <p:spPr bwMode="auto">
          <a:xfrm>
            <a:off x="4699541" y="2160600"/>
            <a:ext cx="375722" cy="340735"/>
          </a:xfrm>
          <a:prstGeom prst="rect">
            <a:avLst/>
          </a:prstGeom>
          <a:noFill/>
          <a:ln w="9525">
            <a:noFill/>
            <a:round/>
            <a:headEnd/>
            <a:tailEnd/>
          </a:ln>
          <a:effectLst/>
        </p:spPr>
        <p:txBody>
          <a:bodyPr wrap="none" lIns="90000" tIns="46800" rIns="90000" bIns="46800">
            <a:spAutoFit/>
          </a:bodyPr>
          <a:lstStyle/>
          <a:p>
            <a:pPr algn="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1600" b="1">
                <a:solidFill>
                  <a:srgbClr val="000000"/>
                </a:solidFill>
                <a:latin typeface="Times New Roman" pitchFamily="18" charset="0"/>
                <a:cs typeface="Times New Roman" pitchFamily="18" charset="0"/>
              </a:rPr>
              <a:t>M</a:t>
            </a:r>
          </a:p>
        </p:txBody>
      </p:sp>
      <p:sp>
        <p:nvSpPr>
          <p:cNvPr id="12" name="Line 11"/>
          <p:cNvSpPr>
            <a:spLocks noChangeShapeType="1"/>
          </p:cNvSpPr>
          <p:nvPr/>
        </p:nvSpPr>
        <p:spPr bwMode="auto">
          <a:xfrm>
            <a:off x="5140349" y="2452688"/>
            <a:ext cx="1828800" cy="1587"/>
          </a:xfrm>
          <a:prstGeom prst="line">
            <a:avLst/>
          </a:prstGeom>
          <a:noFill/>
          <a:ln w="38160">
            <a:solidFill>
              <a:srgbClr val="000000"/>
            </a:solidFill>
            <a:miter lim="800000"/>
            <a:headEnd/>
            <a:tailEnd/>
          </a:ln>
          <a:effectLst/>
        </p:spPr>
        <p:txBody>
          <a:bodyPr/>
          <a:lstStyle/>
          <a:p>
            <a:endParaRPr lang="fr-FR"/>
          </a:p>
        </p:txBody>
      </p:sp>
      <p:sp>
        <p:nvSpPr>
          <p:cNvPr id="13" name="Line 12"/>
          <p:cNvSpPr>
            <a:spLocks noChangeShapeType="1"/>
          </p:cNvSpPr>
          <p:nvPr/>
        </p:nvSpPr>
        <p:spPr bwMode="auto">
          <a:xfrm>
            <a:off x="5140349" y="1309688"/>
            <a:ext cx="1828800" cy="1587"/>
          </a:xfrm>
          <a:prstGeom prst="line">
            <a:avLst/>
          </a:prstGeom>
          <a:noFill/>
          <a:ln w="38160">
            <a:solidFill>
              <a:srgbClr val="000000"/>
            </a:solidFill>
            <a:miter lim="800000"/>
            <a:headEnd/>
            <a:tailEnd/>
          </a:ln>
          <a:effectLst/>
        </p:spPr>
        <p:txBody>
          <a:bodyPr/>
          <a:lstStyle/>
          <a:p>
            <a:endParaRPr lang="fr-FR"/>
          </a:p>
        </p:txBody>
      </p:sp>
      <p:sp>
        <p:nvSpPr>
          <p:cNvPr id="14" name="Text Box 13"/>
          <p:cNvSpPr txBox="1">
            <a:spLocks noChangeArrowheads="1"/>
          </p:cNvSpPr>
          <p:nvPr/>
        </p:nvSpPr>
        <p:spPr bwMode="auto">
          <a:xfrm>
            <a:off x="4749219" y="1093788"/>
            <a:ext cx="327631" cy="340735"/>
          </a:xfrm>
          <a:prstGeom prst="rect">
            <a:avLst/>
          </a:prstGeom>
          <a:noFill/>
          <a:ln w="9525">
            <a:noFill/>
            <a:round/>
            <a:headEnd/>
            <a:tailEnd/>
          </a:ln>
          <a:effectLst/>
        </p:spPr>
        <p:txBody>
          <a:bodyPr wrap="none" lIns="90000" tIns="46800" rIns="90000" bIns="46800">
            <a:spAutoFit/>
          </a:bodyPr>
          <a:lstStyle/>
          <a:p>
            <a:pPr algn="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1600" b="1" dirty="0">
                <a:solidFill>
                  <a:srgbClr val="000000"/>
                </a:solidFill>
                <a:latin typeface="Times New Roman" pitchFamily="18" charset="0"/>
                <a:cs typeface="Times New Roman" pitchFamily="18" charset="0"/>
              </a:rPr>
              <a:t>∞</a:t>
            </a:r>
          </a:p>
        </p:txBody>
      </p:sp>
      <p:sp>
        <p:nvSpPr>
          <p:cNvPr id="15" name="Text Box 14"/>
          <p:cNvSpPr txBox="1">
            <a:spLocks noChangeArrowheads="1"/>
          </p:cNvSpPr>
          <p:nvPr/>
        </p:nvSpPr>
        <p:spPr bwMode="auto">
          <a:xfrm>
            <a:off x="6927874" y="5214950"/>
            <a:ext cx="433430" cy="340735"/>
          </a:xfrm>
          <a:prstGeom prst="rect">
            <a:avLst/>
          </a:prstGeom>
          <a:noFill/>
          <a:ln w="9525">
            <a:noFill/>
            <a:round/>
            <a:headEnd/>
            <a:tailEnd/>
          </a:ln>
          <a:effectLst/>
        </p:spPr>
        <p:txBody>
          <a:bodyPr wrap="none" lIns="90000" tIns="46800" rIns="90000" bIns="46800">
            <a:spAutoFit/>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1600" b="1">
                <a:solidFill>
                  <a:srgbClr val="000000"/>
                </a:solidFill>
                <a:latin typeface="Times New Roman" pitchFamily="18" charset="0"/>
                <a:cs typeface="Times New Roman" pitchFamily="18" charset="0"/>
              </a:rPr>
              <a:t>1s</a:t>
            </a:r>
            <a:r>
              <a:rPr lang="en-US" sz="1600" b="1" baseline="30000">
                <a:solidFill>
                  <a:srgbClr val="000000"/>
                </a:solidFill>
                <a:latin typeface="Times New Roman" pitchFamily="18" charset="0"/>
                <a:cs typeface="Times New Roman" pitchFamily="18" charset="0"/>
              </a:rPr>
              <a:t>2</a:t>
            </a:r>
          </a:p>
        </p:txBody>
      </p:sp>
      <p:sp>
        <p:nvSpPr>
          <p:cNvPr id="16" name="Text Box 15"/>
          <p:cNvSpPr txBox="1">
            <a:spLocks noChangeArrowheads="1"/>
          </p:cNvSpPr>
          <p:nvPr/>
        </p:nvSpPr>
        <p:spPr bwMode="auto">
          <a:xfrm>
            <a:off x="6934224" y="3151200"/>
            <a:ext cx="616172" cy="340735"/>
          </a:xfrm>
          <a:prstGeom prst="rect">
            <a:avLst/>
          </a:prstGeom>
          <a:noFill/>
          <a:ln w="9525">
            <a:noFill/>
            <a:round/>
            <a:headEnd/>
            <a:tailEnd/>
          </a:ln>
          <a:effectLst/>
        </p:spPr>
        <p:txBody>
          <a:bodyPr wrap="none" lIns="90000" tIns="46800" rIns="90000" bIns="46800">
            <a:spAutoFit/>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1600" b="1">
                <a:solidFill>
                  <a:srgbClr val="000000"/>
                </a:solidFill>
                <a:latin typeface="Times New Roman" pitchFamily="18" charset="0"/>
                <a:cs typeface="Times New Roman" pitchFamily="18" charset="0"/>
              </a:rPr>
              <a:t>2s</a:t>
            </a:r>
            <a:r>
              <a:rPr lang="en-US" sz="1600" b="1" baseline="30000">
                <a:solidFill>
                  <a:srgbClr val="000000"/>
                </a:solidFill>
                <a:latin typeface="Times New Roman" pitchFamily="18" charset="0"/>
                <a:cs typeface="Times New Roman" pitchFamily="18" charset="0"/>
              </a:rPr>
              <a:t>2</a:t>
            </a:r>
            <a:r>
              <a:rPr lang="en-US" sz="1600" b="1">
                <a:solidFill>
                  <a:srgbClr val="000000"/>
                </a:solidFill>
                <a:latin typeface="Times New Roman" pitchFamily="18" charset="0"/>
                <a:cs typeface="Times New Roman" pitchFamily="18" charset="0"/>
              </a:rPr>
              <a:t>p</a:t>
            </a:r>
            <a:r>
              <a:rPr lang="en-US" sz="1600" b="1" baseline="30000">
                <a:solidFill>
                  <a:srgbClr val="000000"/>
                </a:solidFill>
                <a:latin typeface="Times New Roman" pitchFamily="18" charset="0"/>
                <a:cs typeface="Times New Roman" pitchFamily="18" charset="0"/>
              </a:rPr>
              <a:t>6</a:t>
            </a:r>
          </a:p>
        </p:txBody>
      </p:sp>
      <p:sp>
        <p:nvSpPr>
          <p:cNvPr id="17" name="Text Box 16"/>
          <p:cNvSpPr txBox="1">
            <a:spLocks noChangeArrowheads="1"/>
          </p:cNvSpPr>
          <p:nvPr/>
        </p:nvSpPr>
        <p:spPr bwMode="auto">
          <a:xfrm>
            <a:off x="6946924" y="2236800"/>
            <a:ext cx="867843" cy="340735"/>
          </a:xfrm>
          <a:prstGeom prst="rect">
            <a:avLst/>
          </a:prstGeom>
          <a:noFill/>
          <a:ln w="9525">
            <a:noFill/>
            <a:round/>
            <a:headEnd/>
            <a:tailEnd/>
          </a:ln>
          <a:effectLst/>
        </p:spPr>
        <p:txBody>
          <a:bodyPr wrap="none" lIns="90000" tIns="46800" rIns="90000" bIns="46800">
            <a:spAutoFit/>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1600" b="1">
                <a:solidFill>
                  <a:srgbClr val="000000"/>
                </a:solidFill>
                <a:latin typeface="Times New Roman" pitchFamily="18" charset="0"/>
                <a:cs typeface="Times New Roman" pitchFamily="18" charset="0"/>
              </a:rPr>
              <a:t>3s</a:t>
            </a:r>
            <a:r>
              <a:rPr lang="en-US" sz="1600" b="1" baseline="30000">
                <a:solidFill>
                  <a:srgbClr val="000000"/>
                </a:solidFill>
                <a:latin typeface="Times New Roman" pitchFamily="18" charset="0"/>
                <a:cs typeface="Times New Roman" pitchFamily="18" charset="0"/>
              </a:rPr>
              <a:t>2</a:t>
            </a:r>
            <a:r>
              <a:rPr lang="en-US" sz="1600" b="1">
                <a:solidFill>
                  <a:srgbClr val="000000"/>
                </a:solidFill>
                <a:latin typeface="Times New Roman" pitchFamily="18" charset="0"/>
                <a:cs typeface="Times New Roman" pitchFamily="18" charset="0"/>
              </a:rPr>
              <a:t>p</a:t>
            </a:r>
            <a:r>
              <a:rPr lang="en-US" sz="1600" b="1" baseline="30000">
                <a:solidFill>
                  <a:srgbClr val="000000"/>
                </a:solidFill>
                <a:latin typeface="Times New Roman" pitchFamily="18" charset="0"/>
                <a:cs typeface="Times New Roman" pitchFamily="18" charset="0"/>
              </a:rPr>
              <a:t>3</a:t>
            </a:r>
            <a:r>
              <a:rPr lang="en-US" sz="1600" b="1">
                <a:solidFill>
                  <a:srgbClr val="000000"/>
                </a:solidFill>
                <a:latin typeface="Times New Roman" pitchFamily="18" charset="0"/>
                <a:cs typeface="Times New Roman" pitchFamily="18" charset="0"/>
              </a:rPr>
              <a:t>d</a:t>
            </a:r>
            <a:r>
              <a:rPr lang="en-US" sz="1600" b="1" baseline="30000">
                <a:solidFill>
                  <a:srgbClr val="000000"/>
                </a:solidFill>
                <a:latin typeface="Times New Roman" pitchFamily="18" charset="0"/>
                <a:cs typeface="Times New Roman" pitchFamily="18" charset="0"/>
              </a:rPr>
              <a:t>10</a:t>
            </a:r>
          </a:p>
        </p:txBody>
      </p:sp>
      <p:sp>
        <p:nvSpPr>
          <p:cNvPr id="18" name="Line 17"/>
          <p:cNvSpPr>
            <a:spLocks noChangeShapeType="1"/>
          </p:cNvSpPr>
          <p:nvPr/>
        </p:nvSpPr>
        <p:spPr bwMode="auto">
          <a:xfrm>
            <a:off x="5140349" y="3290888"/>
            <a:ext cx="1752600" cy="1587"/>
          </a:xfrm>
          <a:prstGeom prst="line">
            <a:avLst/>
          </a:prstGeom>
          <a:noFill/>
          <a:ln w="38160">
            <a:solidFill>
              <a:srgbClr val="000000"/>
            </a:solidFill>
            <a:miter lim="800000"/>
            <a:headEnd/>
            <a:tailEnd/>
          </a:ln>
          <a:effectLst/>
        </p:spPr>
        <p:txBody>
          <a:bodyPr/>
          <a:lstStyle/>
          <a:p>
            <a:endParaRPr lang="fr-FR"/>
          </a:p>
        </p:txBody>
      </p:sp>
      <p:sp>
        <p:nvSpPr>
          <p:cNvPr id="19" name="Line 18"/>
          <p:cNvSpPr>
            <a:spLocks noChangeShapeType="1"/>
          </p:cNvSpPr>
          <p:nvPr/>
        </p:nvSpPr>
        <p:spPr bwMode="auto">
          <a:xfrm>
            <a:off x="5140349" y="2376488"/>
            <a:ext cx="1828800" cy="1587"/>
          </a:xfrm>
          <a:prstGeom prst="line">
            <a:avLst/>
          </a:prstGeom>
          <a:noFill/>
          <a:ln w="38160">
            <a:solidFill>
              <a:srgbClr val="000000"/>
            </a:solidFill>
            <a:miter lim="800000"/>
            <a:headEnd/>
            <a:tailEnd/>
          </a:ln>
          <a:effectLst/>
        </p:spPr>
        <p:txBody>
          <a:bodyPr/>
          <a:lstStyle/>
          <a:p>
            <a:endParaRPr lang="fr-FR"/>
          </a:p>
        </p:txBody>
      </p:sp>
      <p:sp>
        <p:nvSpPr>
          <p:cNvPr id="20" name="Line 19"/>
          <p:cNvSpPr>
            <a:spLocks noChangeShapeType="1"/>
          </p:cNvSpPr>
          <p:nvPr/>
        </p:nvSpPr>
        <p:spPr bwMode="auto">
          <a:xfrm>
            <a:off x="5140349" y="2300288"/>
            <a:ext cx="1828800" cy="1587"/>
          </a:xfrm>
          <a:prstGeom prst="line">
            <a:avLst/>
          </a:prstGeom>
          <a:noFill/>
          <a:ln w="38160">
            <a:solidFill>
              <a:srgbClr val="000000"/>
            </a:solidFill>
            <a:miter lim="800000"/>
            <a:headEnd/>
            <a:tailEnd/>
          </a:ln>
          <a:effectLst/>
        </p:spPr>
        <p:txBody>
          <a:bodyPr/>
          <a:lstStyle/>
          <a:p>
            <a:endParaRPr lang="fr-FR"/>
          </a:p>
        </p:txBody>
      </p:sp>
      <p:sp>
        <p:nvSpPr>
          <p:cNvPr id="21" name="Line 20"/>
          <p:cNvSpPr>
            <a:spLocks noChangeShapeType="1"/>
          </p:cNvSpPr>
          <p:nvPr/>
        </p:nvSpPr>
        <p:spPr bwMode="auto">
          <a:xfrm flipV="1">
            <a:off x="5703907" y="1308100"/>
            <a:ext cx="1588" cy="2092325"/>
          </a:xfrm>
          <a:prstGeom prst="line">
            <a:avLst/>
          </a:prstGeom>
          <a:noFill/>
          <a:ln w="38160">
            <a:solidFill>
              <a:srgbClr val="FF0000"/>
            </a:solidFill>
            <a:miter lim="800000"/>
            <a:headEnd/>
            <a:tailEnd type="triangle" w="med" len="med"/>
          </a:ln>
          <a:effectLst/>
        </p:spPr>
        <p:txBody>
          <a:bodyPr/>
          <a:lstStyle/>
          <a:p>
            <a:endParaRPr lang="fr-FR"/>
          </a:p>
        </p:txBody>
      </p:sp>
      <p:sp>
        <p:nvSpPr>
          <p:cNvPr id="22" name="Line 21"/>
          <p:cNvSpPr>
            <a:spLocks noChangeShapeType="1"/>
          </p:cNvSpPr>
          <p:nvPr/>
        </p:nvSpPr>
        <p:spPr bwMode="auto">
          <a:xfrm flipV="1">
            <a:off x="5932507" y="1841500"/>
            <a:ext cx="1588" cy="1527175"/>
          </a:xfrm>
          <a:prstGeom prst="line">
            <a:avLst/>
          </a:prstGeom>
          <a:noFill/>
          <a:ln w="38160">
            <a:solidFill>
              <a:srgbClr val="CC0099"/>
            </a:solidFill>
            <a:miter lim="800000"/>
            <a:headEnd type="triangle" w="med" len="med"/>
            <a:tailEnd/>
          </a:ln>
          <a:effectLst/>
        </p:spPr>
        <p:txBody>
          <a:bodyPr/>
          <a:lstStyle/>
          <a:p>
            <a:endParaRPr lang="fr-FR"/>
          </a:p>
        </p:txBody>
      </p:sp>
      <p:sp>
        <p:nvSpPr>
          <p:cNvPr id="23" name="Text Box 22"/>
          <p:cNvSpPr txBox="1">
            <a:spLocks noChangeArrowheads="1"/>
          </p:cNvSpPr>
          <p:nvPr/>
        </p:nvSpPr>
        <p:spPr bwMode="auto">
          <a:xfrm>
            <a:off x="5842020" y="1914538"/>
            <a:ext cx="1379202" cy="371513"/>
          </a:xfrm>
          <a:prstGeom prst="rect">
            <a:avLst/>
          </a:prstGeom>
          <a:noFill/>
          <a:ln w="9525">
            <a:noFill/>
            <a:round/>
            <a:headEnd/>
            <a:tailEnd/>
          </a:ln>
          <a:effectLst/>
        </p:spPr>
        <p:txBody>
          <a:bodyPr wrap="none" lIns="90000" tIns="46800" rIns="90000" bIns="46800">
            <a:spAutoFit/>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1800" b="1" dirty="0">
                <a:solidFill>
                  <a:srgbClr val="CC0099"/>
                </a:solidFill>
                <a:latin typeface="Times New Roman" pitchFamily="18" charset="0"/>
                <a:cs typeface="Times New Roman" pitchFamily="18" charset="0"/>
              </a:rPr>
              <a:t> L</a:t>
            </a:r>
            <a:r>
              <a:rPr lang="en-US" sz="1800" b="1" baseline="-25000" dirty="0">
                <a:solidFill>
                  <a:srgbClr val="CC0099"/>
                </a:solidFill>
                <a:latin typeface="Symbol" pitchFamily="18" charset="2"/>
                <a:cs typeface="Times New Roman" pitchFamily="18" charset="0"/>
              </a:rPr>
              <a:t></a:t>
            </a:r>
            <a:r>
              <a:rPr lang="en-US" sz="1600" b="1" dirty="0">
                <a:solidFill>
                  <a:srgbClr val="CC0099"/>
                </a:solidFill>
                <a:latin typeface="Times New Roman" pitchFamily="18" charset="0"/>
                <a:cs typeface="Times New Roman" pitchFamily="18" charset="0"/>
              </a:rPr>
              <a:t>12.55 </a:t>
            </a:r>
            <a:r>
              <a:rPr lang="en-US" sz="1600" b="1" dirty="0" err="1">
                <a:solidFill>
                  <a:srgbClr val="CC0099"/>
                </a:solidFill>
                <a:latin typeface="Times New Roman" pitchFamily="18" charset="0"/>
                <a:cs typeface="Times New Roman" pitchFamily="18" charset="0"/>
              </a:rPr>
              <a:t>keV</a:t>
            </a:r>
            <a:endParaRPr lang="en-US" sz="1600" b="1" dirty="0">
              <a:solidFill>
                <a:srgbClr val="CC0099"/>
              </a:solidFill>
              <a:latin typeface="Times New Roman" pitchFamily="18" charset="0"/>
              <a:cs typeface="Times New Roman" pitchFamily="18" charset="0"/>
            </a:endParaRPr>
          </a:p>
        </p:txBody>
      </p:sp>
      <p:sp>
        <p:nvSpPr>
          <p:cNvPr id="24" name="Text Box 23"/>
          <p:cNvSpPr txBox="1">
            <a:spLocks noChangeArrowheads="1"/>
          </p:cNvSpPr>
          <p:nvPr/>
        </p:nvSpPr>
        <p:spPr bwMode="auto">
          <a:xfrm>
            <a:off x="4747615" y="1552588"/>
            <a:ext cx="329234" cy="340735"/>
          </a:xfrm>
          <a:prstGeom prst="rect">
            <a:avLst/>
          </a:prstGeom>
          <a:noFill/>
          <a:ln w="9525">
            <a:noFill/>
            <a:round/>
            <a:headEnd/>
            <a:tailEnd/>
          </a:ln>
          <a:effectLst/>
        </p:spPr>
        <p:txBody>
          <a:bodyPr wrap="none" lIns="90000" tIns="46800" rIns="90000" bIns="46800">
            <a:spAutoFit/>
          </a:bodyPr>
          <a:lstStyle/>
          <a:p>
            <a:pPr algn="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1600" b="1" dirty="0">
                <a:solidFill>
                  <a:srgbClr val="000000"/>
                </a:solidFill>
                <a:latin typeface="Times New Roman" pitchFamily="18" charset="0"/>
                <a:cs typeface="Times New Roman" pitchFamily="18" charset="0"/>
              </a:rPr>
              <a:t>N</a:t>
            </a:r>
          </a:p>
        </p:txBody>
      </p:sp>
      <p:sp>
        <p:nvSpPr>
          <p:cNvPr id="25" name="Line 24"/>
          <p:cNvSpPr>
            <a:spLocks noChangeShapeType="1"/>
          </p:cNvSpPr>
          <p:nvPr/>
        </p:nvSpPr>
        <p:spPr bwMode="auto">
          <a:xfrm>
            <a:off x="5140349" y="1843088"/>
            <a:ext cx="1828800" cy="1587"/>
          </a:xfrm>
          <a:prstGeom prst="line">
            <a:avLst/>
          </a:prstGeom>
          <a:noFill/>
          <a:ln w="38160">
            <a:solidFill>
              <a:srgbClr val="000000"/>
            </a:solidFill>
            <a:miter lim="800000"/>
            <a:headEnd/>
            <a:tailEnd/>
          </a:ln>
          <a:effectLst/>
        </p:spPr>
        <p:txBody>
          <a:bodyPr/>
          <a:lstStyle/>
          <a:p>
            <a:endParaRPr lang="fr-FR"/>
          </a:p>
        </p:txBody>
      </p:sp>
      <p:sp>
        <p:nvSpPr>
          <p:cNvPr id="26" name="Text Box 25"/>
          <p:cNvSpPr txBox="1">
            <a:spLocks noChangeArrowheads="1"/>
          </p:cNvSpPr>
          <p:nvPr/>
        </p:nvSpPr>
        <p:spPr bwMode="auto">
          <a:xfrm>
            <a:off x="6959624" y="1551000"/>
            <a:ext cx="1074631" cy="340735"/>
          </a:xfrm>
          <a:prstGeom prst="rect">
            <a:avLst/>
          </a:prstGeom>
          <a:noFill/>
          <a:ln w="9525">
            <a:noFill/>
            <a:round/>
            <a:headEnd/>
            <a:tailEnd/>
          </a:ln>
          <a:effectLst/>
        </p:spPr>
        <p:txBody>
          <a:bodyPr wrap="none" lIns="90000" tIns="46800" rIns="90000" bIns="46800">
            <a:spAutoFit/>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1600" b="1">
                <a:solidFill>
                  <a:srgbClr val="000000"/>
                </a:solidFill>
                <a:latin typeface="Times New Roman" pitchFamily="18" charset="0"/>
                <a:cs typeface="Times New Roman" pitchFamily="18" charset="0"/>
              </a:rPr>
              <a:t>4s</a:t>
            </a:r>
            <a:r>
              <a:rPr lang="en-US" sz="1600" b="1" baseline="30000">
                <a:solidFill>
                  <a:srgbClr val="000000"/>
                </a:solidFill>
                <a:latin typeface="Times New Roman" pitchFamily="18" charset="0"/>
                <a:cs typeface="Times New Roman" pitchFamily="18" charset="0"/>
              </a:rPr>
              <a:t>2</a:t>
            </a:r>
            <a:r>
              <a:rPr lang="en-US" sz="1600" b="1">
                <a:solidFill>
                  <a:srgbClr val="000000"/>
                </a:solidFill>
                <a:latin typeface="Times New Roman" pitchFamily="18" charset="0"/>
                <a:cs typeface="Times New Roman" pitchFamily="18" charset="0"/>
              </a:rPr>
              <a:t>p</a:t>
            </a:r>
            <a:r>
              <a:rPr lang="en-US" sz="1600" b="1" baseline="30000">
                <a:solidFill>
                  <a:srgbClr val="000000"/>
                </a:solidFill>
                <a:latin typeface="Times New Roman" pitchFamily="18" charset="0"/>
                <a:cs typeface="Times New Roman" pitchFamily="18" charset="0"/>
              </a:rPr>
              <a:t>3</a:t>
            </a:r>
            <a:r>
              <a:rPr lang="en-US" sz="1600" b="1">
                <a:solidFill>
                  <a:srgbClr val="000000"/>
                </a:solidFill>
                <a:latin typeface="Times New Roman" pitchFamily="18" charset="0"/>
                <a:cs typeface="Times New Roman" pitchFamily="18" charset="0"/>
              </a:rPr>
              <a:t>d</a:t>
            </a:r>
            <a:r>
              <a:rPr lang="en-US" sz="1600" b="1" baseline="30000">
                <a:solidFill>
                  <a:srgbClr val="000000"/>
                </a:solidFill>
                <a:latin typeface="Times New Roman" pitchFamily="18" charset="0"/>
                <a:cs typeface="Times New Roman" pitchFamily="18" charset="0"/>
              </a:rPr>
              <a:t>10</a:t>
            </a:r>
            <a:r>
              <a:rPr lang="en-US" sz="1600" b="1">
                <a:solidFill>
                  <a:srgbClr val="000000"/>
                </a:solidFill>
                <a:latin typeface="Times New Roman" pitchFamily="18" charset="0"/>
                <a:cs typeface="Times New Roman" pitchFamily="18" charset="0"/>
              </a:rPr>
              <a:t>f</a:t>
            </a:r>
            <a:r>
              <a:rPr lang="en-US" sz="1600" b="1" baseline="30000">
                <a:solidFill>
                  <a:srgbClr val="000000"/>
                </a:solidFill>
                <a:latin typeface="Times New Roman" pitchFamily="18" charset="0"/>
                <a:cs typeface="Times New Roman" pitchFamily="18" charset="0"/>
              </a:rPr>
              <a:t>14</a:t>
            </a:r>
          </a:p>
        </p:txBody>
      </p:sp>
      <p:sp>
        <p:nvSpPr>
          <p:cNvPr id="27" name="Line 26"/>
          <p:cNvSpPr>
            <a:spLocks noChangeShapeType="1"/>
          </p:cNvSpPr>
          <p:nvPr/>
        </p:nvSpPr>
        <p:spPr bwMode="auto">
          <a:xfrm>
            <a:off x="5140349" y="1766888"/>
            <a:ext cx="1828800" cy="1587"/>
          </a:xfrm>
          <a:prstGeom prst="line">
            <a:avLst/>
          </a:prstGeom>
          <a:noFill/>
          <a:ln w="38160">
            <a:solidFill>
              <a:srgbClr val="000000"/>
            </a:solidFill>
            <a:miter lim="800000"/>
            <a:headEnd/>
            <a:tailEnd/>
          </a:ln>
          <a:effectLst/>
        </p:spPr>
        <p:txBody>
          <a:bodyPr/>
          <a:lstStyle/>
          <a:p>
            <a:endParaRPr lang="fr-FR"/>
          </a:p>
        </p:txBody>
      </p:sp>
      <p:sp>
        <p:nvSpPr>
          <p:cNvPr id="28" name="Line 27"/>
          <p:cNvSpPr>
            <a:spLocks noChangeShapeType="1"/>
          </p:cNvSpPr>
          <p:nvPr/>
        </p:nvSpPr>
        <p:spPr bwMode="auto">
          <a:xfrm>
            <a:off x="5140349" y="1690688"/>
            <a:ext cx="1828800" cy="1587"/>
          </a:xfrm>
          <a:prstGeom prst="line">
            <a:avLst/>
          </a:prstGeom>
          <a:noFill/>
          <a:ln w="38160">
            <a:solidFill>
              <a:srgbClr val="000000"/>
            </a:solidFill>
            <a:miter lim="800000"/>
            <a:headEnd/>
            <a:tailEnd/>
          </a:ln>
          <a:effectLst/>
        </p:spPr>
        <p:txBody>
          <a:bodyPr/>
          <a:lstStyle/>
          <a:p>
            <a:endParaRPr lang="fr-FR"/>
          </a:p>
        </p:txBody>
      </p:sp>
      <p:sp>
        <p:nvSpPr>
          <p:cNvPr id="29" name="Line 28"/>
          <p:cNvSpPr>
            <a:spLocks noChangeShapeType="1"/>
          </p:cNvSpPr>
          <p:nvPr/>
        </p:nvSpPr>
        <p:spPr bwMode="auto">
          <a:xfrm>
            <a:off x="5140349" y="1614488"/>
            <a:ext cx="1828800" cy="1587"/>
          </a:xfrm>
          <a:prstGeom prst="line">
            <a:avLst/>
          </a:prstGeom>
          <a:noFill/>
          <a:ln w="38160">
            <a:solidFill>
              <a:srgbClr val="000000"/>
            </a:solidFill>
            <a:miter lim="800000"/>
            <a:headEnd/>
            <a:tailEnd/>
          </a:ln>
          <a:effectLst/>
        </p:spPr>
        <p:txBody>
          <a:bodyPr/>
          <a:lstStyle/>
          <a:p>
            <a:endParaRPr lang="fr-FR"/>
          </a:p>
        </p:txBody>
      </p:sp>
      <p:sp>
        <p:nvSpPr>
          <p:cNvPr id="30" name="Line 29"/>
          <p:cNvSpPr>
            <a:spLocks noChangeShapeType="1"/>
          </p:cNvSpPr>
          <p:nvPr/>
        </p:nvSpPr>
        <p:spPr bwMode="auto">
          <a:xfrm flipV="1">
            <a:off x="6161107" y="2451100"/>
            <a:ext cx="1588" cy="917575"/>
          </a:xfrm>
          <a:prstGeom prst="line">
            <a:avLst/>
          </a:prstGeom>
          <a:noFill/>
          <a:ln w="38160">
            <a:solidFill>
              <a:srgbClr val="CC0099"/>
            </a:solidFill>
            <a:miter lim="800000"/>
            <a:headEnd type="triangle" w="med" len="med"/>
            <a:tailEnd/>
          </a:ln>
          <a:effectLst/>
        </p:spPr>
        <p:txBody>
          <a:bodyPr/>
          <a:lstStyle/>
          <a:p>
            <a:endParaRPr lang="fr-FR"/>
          </a:p>
        </p:txBody>
      </p:sp>
      <p:sp>
        <p:nvSpPr>
          <p:cNvPr id="31" name="Text Box 30"/>
          <p:cNvSpPr txBox="1">
            <a:spLocks noChangeArrowheads="1"/>
          </p:cNvSpPr>
          <p:nvPr/>
        </p:nvSpPr>
        <p:spPr bwMode="auto">
          <a:xfrm>
            <a:off x="6126183" y="2709875"/>
            <a:ext cx="1321493" cy="371513"/>
          </a:xfrm>
          <a:prstGeom prst="rect">
            <a:avLst/>
          </a:prstGeom>
          <a:noFill/>
          <a:ln w="9525">
            <a:noFill/>
            <a:round/>
            <a:headEnd/>
            <a:tailEnd/>
          </a:ln>
          <a:effectLst/>
        </p:spPr>
        <p:txBody>
          <a:bodyPr wrap="none" lIns="90000" tIns="46800" rIns="90000" bIns="46800">
            <a:spAutoFit/>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1800" b="1" dirty="0">
                <a:solidFill>
                  <a:srgbClr val="CC0099"/>
                </a:solidFill>
                <a:latin typeface="Times New Roman" pitchFamily="18" charset="0"/>
                <a:cs typeface="Times New Roman" pitchFamily="18" charset="0"/>
              </a:rPr>
              <a:t>L</a:t>
            </a:r>
            <a:r>
              <a:rPr lang="en-US" sz="1800" b="1" baseline="-25000" dirty="0">
                <a:solidFill>
                  <a:srgbClr val="CC0099"/>
                </a:solidFill>
                <a:latin typeface="Symbol" pitchFamily="18" charset="2"/>
                <a:cs typeface="Times New Roman" pitchFamily="18" charset="0"/>
              </a:rPr>
              <a:t></a:t>
            </a:r>
            <a:r>
              <a:rPr lang="en-US" sz="1800" b="1" baseline="-25000" dirty="0">
                <a:solidFill>
                  <a:srgbClr val="CC0099"/>
                </a:solidFill>
                <a:latin typeface="Times New Roman" pitchFamily="18" charset="0"/>
                <a:cs typeface="Times New Roman" pitchFamily="18" charset="0"/>
              </a:rPr>
              <a:t></a:t>
            </a:r>
            <a:r>
              <a:rPr lang="en-US" sz="1600" b="1" dirty="0">
                <a:solidFill>
                  <a:srgbClr val="CC0099"/>
                </a:solidFill>
                <a:latin typeface="Times New Roman" pitchFamily="18" charset="0"/>
                <a:cs typeface="Times New Roman" pitchFamily="18" charset="0"/>
              </a:rPr>
              <a:t>10.61 </a:t>
            </a:r>
            <a:r>
              <a:rPr lang="en-US" sz="1600" b="1" dirty="0" err="1">
                <a:solidFill>
                  <a:srgbClr val="CC0099"/>
                </a:solidFill>
                <a:latin typeface="Times New Roman" pitchFamily="18" charset="0"/>
                <a:cs typeface="Times New Roman" pitchFamily="18" charset="0"/>
              </a:rPr>
              <a:t>keV</a:t>
            </a:r>
            <a:endParaRPr lang="en-US" sz="1600" b="1" dirty="0">
              <a:solidFill>
                <a:srgbClr val="CC0099"/>
              </a:solidFill>
              <a:latin typeface="Times New Roman" pitchFamily="18" charset="0"/>
              <a:cs typeface="Times New Roman" pitchFamily="18" charset="0"/>
            </a:endParaRPr>
          </a:p>
        </p:txBody>
      </p:sp>
      <p:sp>
        <p:nvSpPr>
          <p:cNvPr id="32" name="Text Box 31"/>
          <p:cNvSpPr txBox="1">
            <a:spLocks noChangeArrowheads="1"/>
          </p:cNvSpPr>
          <p:nvPr/>
        </p:nvSpPr>
        <p:spPr bwMode="auto">
          <a:xfrm>
            <a:off x="5749949" y="942988"/>
            <a:ext cx="609600" cy="371513"/>
          </a:xfrm>
          <a:prstGeom prst="rect">
            <a:avLst/>
          </a:prstGeom>
          <a:noFill/>
          <a:ln w="9525">
            <a:noFill/>
            <a:round/>
            <a:headEnd/>
            <a:tailEnd/>
          </a:ln>
          <a:effectLst/>
        </p:spPr>
        <p:txBody>
          <a:bodyPr lIns="90000" tIns="46800" rIns="90000" bIns="46800">
            <a:spAutoFit/>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b="1">
                <a:solidFill>
                  <a:srgbClr val="CC0066"/>
                </a:solidFill>
                <a:latin typeface="Times New Roman" pitchFamily="18" charset="0"/>
                <a:cs typeface="Times New Roman" pitchFamily="18" charset="0"/>
              </a:rPr>
              <a:t>Pb</a:t>
            </a:r>
          </a:p>
        </p:txBody>
      </p:sp>
      <p:sp>
        <p:nvSpPr>
          <p:cNvPr id="33" name="Text Box 32"/>
          <p:cNvSpPr txBox="1">
            <a:spLocks noChangeArrowheads="1"/>
          </p:cNvSpPr>
          <p:nvPr/>
        </p:nvSpPr>
        <p:spPr bwMode="auto">
          <a:xfrm>
            <a:off x="4427550" y="3531193"/>
            <a:ext cx="3184568" cy="340735"/>
          </a:xfrm>
          <a:prstGeom prst="rect">
            <a:avLst/>
          </a:prstGeom>
          <a:noFill/>
          <a:ln w="9525">
            <a:noFill/>
            <a:round/>
            <a:headEnd/>
            <a:tailEnd/>
          </a:ln>
          <a:effectLst/>
        </p:spPr>
        <p:txBody>
          <a:bodyPr wrap="none" lIns="90000" tIns="46800" rIns="90000" bIns="46800">
            <a:spAutoFit/>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fr-FR" sz="1600" b="1">
                <a:solidFill>
                  <a:srgbClr val="FF0000"/>
                </a:solidFill>
                <a:latin typeface="Times New Roman" pitchFamily="18" charset="0"/>
                <a:cs typeface="Times New Roman" pitchFamily="18" charset="0"/>
              </a:rPr>
              <a:t>L’énergie d’ionisation &gt; 15.21 keV</a:t>
            </a:r>
          </a:p>
        </p:txBody>
      </p:sp>
      <p:sp>
        <p:nvSpPr>
          <p:cNvPr id="36" name="Line 35"/>
          <p:cNvSpPr>
            <a:spLocks noChangeShapeType="1"/>
          </p:cNvSpPr>
          <p:nvPr/>
        </p:nvSpPr>
        <p:spPr bwMode="auto">
          <a:xfrm>
            <a:off x="371475" y="3359150"/>
            <a:ext cx="1752600" cy="1588"/>
          </a:xfrm>
          <a:prstGeom prst="line">
            <a:avLst/>
          </a:prstGeom>
          <a:noFill/>
          <a:ln w="38160">
            <a:solidFill>
              <a:srgbClr val="000000"/>
            </a:solidFill>
            <a:miter lim="800000"/>
            <a:headEnd/>
            <a:tailEnd/>
          </a:ln>
          <a:effectLst/>
        </p:spPr>
        <p:txBody>
          <a:bodyPr/>
          <a:lstStyle/>
          <a:p>
            <a:endParaRPr lang="fr-FR"/>
          </a:p>
        </p:txBody>
      </p:sp>
      <p:sp>
        <p:nvSpPr>
          <p:cNvPr id="37" name="Line 36"/>
          <p:cNvSpPr>
            <a:spLocks noChangeShapeType="1"/>
          </p:cNvSpPr>
          <p:nvPr/>
        </p:nvSpPr>
        <p:spPr bwMode="auto">
          <a:xfrm>
            <a:off x="371475" y="5378450"/>
            <a:ext cx="1828800" cy="1588"/>
          </a:xfrm>
          <a:prstGeom prst="line">
            <a:avLst/>
          </a:prstGeom>
          <a:noFill/>
          <a:ln w="38160">
            <a:solidFill>
              <a:srgbClr val="000000"/>
            </a:solidFill>
            <a:miter lim="800000"/>
            <a:headEnd/>
            <a:tailEnd/>
          </a:ln>
          <a:effectLst/>
        </p:spPr>
        <p:txBody>
          <a:bodyPr/>
          <a:lstStyle/>
          <a:p>
            <a:endParaRPr lang="fr-FR"/>
          </a:p>
        </p:txBody>
      </p:sp>
      <p:sp>
        <p:nvSpPr>
          <p:cNvPr id="38" name="Text Box 37"/>
          <p:cNvSpPr txBox="1">
            <a:spLocks noChangeArrowheads="1"/>
          </p:cNvSpPr>
          <p:nvPr/>
        </p:nvSpPr>
        <p:spPr bwMode="auto">
          <a:xfrm>
            <a:off x="-31750" y="5192713"/>
            <a:ext cx="342058" cy="340735"/>
          </a:xfrm>
          <a:prstGeom prst="rect">
            <a:avLst/>
          </a:prstGeom>
          <a:noFill/>
          <a:ln w="9525">
            <a:noFill/>
            <a:round/>
            <a:headEnd/>
            <a:tailEnd/>
          </a:ln>
          <a:effectLst/>
        </p:spPr>
        <p:txBody>
          <a:bodyPr wrap="none" lIns="90000" tIns="46800" rIns="90000" bIns="46800">
            <a:spAutoFit/>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1600" b="1">
                <a:solidFill>
                  <a:srgbClr val="000000"/>
                </a:solidFill>
                <a:latin typeface="Times New Roman" pitchFamily="18" charset="0"/>
                <a:cs typeface="Times New Roman" pitchFamily="18" charset="0"/>
              </a:rPr>
              <a:t>K</a:t>
            </a:r>
          </a:p>
        </p:txBody>
      </p:sp>
      <p:sp>
        <p:nvSpPr>
          <p:cNvPr id="39" name="Text Box 38"/>
          <p:cNvSpPr txBox="1">
            <a:spLocks noChangeArrowheads="1"/>
          </p:cNvSpPr>
          <p:nvPr/>
        </p:nvSpPr>
        <p:spPr bwMode="auto">
          <a:xfrm>
            <a:off x="-10038" y="3128963"/>
            <a:ext cx="318014" cy="340735"/>
          </a:xfrm>
          <a:prstGeom prst="rect">
            <a:avLst/>
          </a:prstGeom>
          <a:noFill/>
          <a:ln w="9525">
            <a:noFill/>
            <a:round/>
            <a:headEnd/>
            <a:tailEnd/>
          </a:ln>
          <a:effectLst/>
        </p:spPr>
        <p:txBody>
          <a:bodyPr wrap="none" lIns="90000" tIns="46800" rIns="90000" bIns="46800">
            <a:spAutoFit/>
          </a:bodyPr>
          <a:lstStyle/>
          <a:p>
            <a:pPr algn="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1600" b="1">
                <a:solidFill>
                  <a:srgbClr val="000000"/>
                </a:solidFill>
                <a:latin typeface="Times New Roman" pitchFamily="18" charset="0"/>
                <a:cs typeface="Times New Roman" pitchFamily="18" charset="0"/>
              </a:rPr>
              <a:t>L</a:t>
            </a:r>
          </a:p>
        </p:txBody>
      </p:sp>
      <p:sp>
        <p:nvSpPr>
          <p:cNvPr id="40" name="Text Box 39"/>
          <p:cNvSpPr txBox="1">
            <a:spLocks noChangeArrowheads="1"/>
          </p:cNvSpPr>
          <p:nvPr/>
        </p:nvSpPr>
        <p:spPr bwMode="auto">
          <a:xfrm>
            <a:off x="-69333" y="2138363"/>
            <a:ext cx="375722" cy="340735"/>
          </a:xfrm>
          <a:prstGeom prst="rect">
            <a:avLst/>
          </a:prstGeom>
          <a:noFill/>
          <a:ln w="9525">
            <a:noFill/>
            <a:round/>
            <a:headEnd/>
            <a:tailEnd/>
          </a:ln>
          <a:effectLst/>
        </p:spPr>
        <p:txBody>
          <a:bodyPr wrap="none" lIns="90000" tIns="46800" rIns="90000" bIns="46800">
            <a:spAutoFit/>
          </a:bodyPr>
          <a:lstStyle/>
          <a:p>
            <a:pPr algn="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1600" b="1">
                <a:solidFill>
                  <a:srgbClr val="000000"/>
                </a:solidFill>
                <a:latin typeface="Times New Roman" pitchFamily="18" charset="0"/>
                <a:cs typeface="Times New Roman" pitchFamily="18" charset="0"/>
              </a:rPr>
              <a:t>M</a:t>
            </a:r>
          </a:p>
        </p:txBody>
      </p:sp>
      <p:sp>
        <p:nvSpPr>
          <p:cNvPr id="41" name="Line 40"/>
          <p:cNvSpPr>
            <a:spLocks noChangeShapeType="1"/>
          </p:cNvSpPr>
          <p:nvPr/>
        </p:nvSpPr>
        <p:spPr bwMode="auto">
          <a:xfrm>
            <a:off x="371475" y="2444750"/>
            <a:ext cx="1828800" cy="1588"/>
          </a:xfrm>
          <a:prstGeom prst="line">
            <a:avLst/>
          </a:prstGeom>
          <a:noFill/>
          <a:ln w="38160">
            <a:solidFill>
              <a:srgbClr val="000000"/>
            </a:solidFill>
            <a:miter lim="800000"/>
            <a:headEnd/>
            <a:tailEnd/>
          </a:ln>
          <a:effectLst/>
        </p:spPr>
        <p:txBody>
          <a:bodyPr/>
          <a:lstStyle/>
          <a:p>
            <a:endParaRPr lang="fr-FR"/>
          </a:p>
        </p:txBody>
      </p:sp>
      <p:sp>
        <p:nvSpPr>
          <p:cNvPr id="42" name="Line 41"/>
          <p:cNvSpPr>
            <a:spLocks noChangeShapeType="1"/>
          </p:cNvSpPr>
          <p:nvPr/>
        </p:nvSpPr>
        <p:spPr bwMode="auto">
          <a:xfrm>
            <a:off x="371475" y="1301750"/>
            <a:ext cx="1828800" cy="1588"/>
          </a:xfrm>
          <a:prstGeom prst="line">
            <a:avLst/>
          </a:prstGeom>
          <a:noFill/>
          <a:ln w="38160">
            <a:solidFill>
              <a:srgbClr val="000000"/>
            </a:solidFill>
            <a:miter lim="800000"/>
            <a:headEnd/>
            <a:tailEnd/>
          </a:ln>
          <a:effectLst/>
        </p:spPr>
        <p:txBody>
          <a:bodyPr/>
          <a:lstStyle/>
          <a:p>
            <a:endParaRPr lang="fr-FR"/>
          </a:p>
        </p:txBody>
      </p:sp>
      <p:sp>
        <p:nvSpPr>
          <p:cNvPr id="43" name="Text Box 42"/>
          <p:cNvSpPr txBox="1">
            <a:spLocks noChangeArrowheads="1"/>
          </p:cNvSpPr>
          <p:nvPr/>
        </p:nvSpPr>
        <p:spPr bwMode="auto">
          <a:xfrm>
            <a:off x="-56525" y="1085850"/>
            <a:ext cx="364500" cy="402291"/>
          </a:xfrm>
          <a:prstGeom prst="rect">
            <a:avLst/>
          </a:prstGeom>
          <a:noFill/>
          <a:ln w="9525">
            <a:noFill/>
            <a:round/>
            <a:headEnd/>
            <a:tailEnd/>
          </a:ln>
          <a:effectLst/>
        </p:spPr>
        <p:txBody>
          <a:bodyPr wrap="none" lIns="90000" tIns="46800" rIns="90000" bIns="46800">
            <a:spAutoFit/>
          </a:bodyPr>
          <a:lstStyle/>
          <a:p>
            <a:pPr algn="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2000" b="1" dirty="0">
                <a:solidFill>
                  <a:srgbClr val="000000"/>
                </a:solidFill>
                <a:latin typeface="Times New Roman" pitchFamily="18" charset="0"/>
                <a:cs typeface="Times New Roman" pitchFamily="18" charset="0"/>
              </a:rPr>
              <a:t>∞</a:t>
            </a:r>
          </a:p>
        </p:txBody>
      </p:sp>
      <p:sp>
        <p:nvSpPr>
          <p:cNvPr id="44" name="Text Box 43"/>
          <p:cNvSpPr txBox="1">
            <a:spLocks noChangeArrowheads="1"/>
          </p:cNvSpPr>
          <p:nvPr/>
        </p:nvSpPr>
        <p:spPr bwMode="auto">
          <a:xfrm>
            <a:off x="2159000" y="5192713"/>
            <a:ext cx="433430" cy="340735"/>
          </a:xfrm>
          <a:prstGeom prst="rect">
            <a:avLst/>
          </a:prstGeom>
          <a:noFill/>
          <a:ln w="9525">
            <a:noFill/>
            <a:round/>
            <a:headEnd/>
            <a:tailEnd/>
          </a:ln>
          <a:effectLst/>
        </p:spPr>
        <p:txBody>
          <a:bodyPr wrap="none" lIns="90000" tIns="46800" rIns="90000" bIns="46800">
            <a:spAutoFit/>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1600" b="1">
                <a:solidFill>
                  <a:srgbClr val="000000"/>
                </a:solidFill>
                <a:latin typeface="Times New Roman" pitchFamily="18" charset="0"/>
                <a:cs typeface="Times New Roman" pitchFamily="18" charset="0"/>
              </a:rPr>
              <a:t>1s</a:t>
            </a:r>
            <a:r>
              <a:rPr lang="en-US" sz="1600" b="1" baseline="30000">
                <a:solidFill>
                  <a:srgbClr val="000000"/>
                </a:solidFill>
                <a:latin typeface="Times New Roman" pitchFamily="18" charset="0"/>
                <a:cs typeface="Times New Roman" pitchFamily="18" charset="0"/>
              </a:rPr>
              <a:t>2</a:t>
            </a:r>
          </a:p>
        </p:txBody>
      </p:sp>
      <p:sp>
        <p:nvSpPr>
          <p:cNvPr id="45" name="Text Box 44"/>
          <p:cNvSpPr txBox="1">
            <a:spLocks noChangeArrowheads="1"/>
          </p:cNvSpPr>
          <p:nvPr/>
        </p:nvSpPr>
        <p:spPr bwMode="auto">
          <a:xfrm>
            <a:off x="2165350" y="3128963"/>
            <a:ext cx="616172" cy="340735"/>
          </a:xfrm>
          <a:prstGeom prst="rect">
            <a:avLst/>
          </a:prstGeom>
          <a:noFill/>
          <a:ln w="9525">
            <a:noFill/>
            <a:round/>
            <a:headEnd/>
            <a:tailEnd/>
          </a:ln>
          <a:effectLst/>
        </p:spPr>
        <p:txBody>
          <a:bodyPr wrap="none" lIns="90000" tIns="46800" rIns="90000" bIns="46800">
            <a:spAutoFit/>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1600" b="1">
                <a:solidFill>
                  <a:srgbClr val="000000"/>
                </a:solidFill>
                <a:latin typeface="Times New Roman" pitchFamily="18" charset="0"/>
                <a:cs typeface="Times New Roman" pitchFamily="18" charset="0"/>
              </a:rPr>
              <a:t>2s</a:t>
            </a:r>
            <a:r>
              <a:rPr lang="en-US" sz="1600" b="1" baseline="30000">
                <a:solidFill>
                  <a:srgbClr val="000000"/>
                </a:solidFill>
                <a:latin typeface="Times New Roman" pitchFamily="18" charset="0"/>
                <a:cs typeface="Times New Roman" pitchFamily="18" charset="0"/>
              </a:rPr>
              <a:t>2</a:t>
            </a:r>
            <a:r>
              <a:rPr lang="en-US" sz="1600" b="1">
                <a:solidFill>
                  <a:srgbClr val="000000"/>
                </a:solidFill>
                <a:latin typeface="Times New Roman" pitchFamily="18" charset="0"/>
                <a:cs typeface="Times New Roman" pitchFamily="18" charset="0"/>
              </a:rPr>
              <a:t>p</a:t>
            </a:r>
            <a:r>
              <a:rPr lang="en-US" sz="1600" b="1" baseline="30000">
                <a:solidFill>
                  <a:srgbClr val="000000"/>
                </a:solidFill>
                <a:latin typeface="Times New Roman" pitchFamily="18" charset="0"/>
                <a:cs typeface="Times New Roman" pitchFamily="18" charset="0"/>
              </a:rPr>
              <a:t>6</a:t>
            </a:r>
          </a:p>
        </p:txBody>
      </p:sp>
      <p:sp>
        <p:nvSpPr>
          <p:cNvPr id="46" name="Text Box 45"/>
          <p:cNvSpPr txBox="1">
            <a:spLocks noChangeArrowheads="1"/>
          </p:cNvSpPr>
          <p:nvPr/>
        </p:nvSpPr>
        <p:spPr bwMode="auto">
          <a:xfrm>
            <a:off x="2178050" y="2214563"/>
            <a:ext cx="867843" cy="340735"/>
          </a:xfrm>
          <a:prstGeom prst="rect">
            <a:avLst/>
          </a:prstGeom>
          <a:noFill/>
          <a:ln w="9525">
            <a:noFill/>
            <a:round/>
            <a:headEnd/>
            <a:tailEnd/>
          </a:ln>
          <a:effectLst/>
        </p:spPr>
        <p:txBody>
          <a:bodyPr wrap="none" lIns="90000" tIns="46800" rIns="90000" bIns="46800">
            <a:spAutoFit/>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1600" b="1">
                <a:solidFill>
                  <a:srgbClr val="000000"/>
                </a:solidFill>
                <a:latin typeface="Times New Roman" pitchFamily="18" charset="0"/>
                <a:cs typeface="Times New Roman" pitchFamily="18" charset="0"/>
              </a:rPr>
              <a:t>3s</a:t>
            </a:r>
            <a:r>
              <a:rPr lang="en-US" sz="1600" b="1" baseline="30000">
                <a:solidFill>
                  <a:srgbClr val="000000"/>
                </a:solidFill>
                <a:latin typeface="Times New Roman" pitchFamily="18" charset="0"/>
                <a:cs typeface="Times New Roman" pitchFamily="18" charset="0"/>
              </a:rPr>
              <a:t>2</a:t>
            </a:r>
            <a:r>
              <a:rPr lang="en-US" sz="1600" b="1">
                <a:solidFill>
                  <a:srgbClr val="000000"/>
                </a:solidFill>
                <a:latin typeface="Times New Roman" pitchFamily="18" charset="0"/>
                <a:cs typeface="Times New Roman" pitchFamily="18" charset="0"/>
              </a:rPr>
              <a:t>p</a:t>
            </a:r>
            <a:r>
              <a:rPr lang="en-US" sz="1600" b="1" baseline="30000">
                <a:solidFill>
                  <a:srgbClr val="000000"/>
                </a:solidFill>
                <a:latin typeface="Times New Roman" pitchFamily="18" charset="0"/>
                <a:cs typeface="Times New Roman" pitchFamily="18" charset="0"/>
              </a:rPr>
              <a:t>3</a:t>
            </a:r>
            <a:r>
              <a:rPr lang="en-US" sz="1600" b="1">
                <a:solidFill>
                  <a:srgbClr val="000000"/>
                </a:solidFill>
                <a:latin typeface="Times New Roman" pitchFamily="18" charset="0"/>
                <a:cs typeface="Times New Roman" pitchFamily="18" charset="0"/>
              </a:rPr>
              <a:t>d</a:t>
            </a:r>
            <a:r>
              <a:rPr lang="en-US" sz="1600" b="1" baseline="30000">
                <a:solidFill>
                  <a:srgbClr val="000000"/>
                </a:solidFill>
                <a:latin typeface="Times New Roman" pitchFamily="18" charset="0"/>
                <a:cs typeface="Times New Roman" pitchFamily="18" charset="0"/>
              </a:rPr>
              <a:t>10</a:t>
            </a:r>
          </a:p>
        </p:txBody>
      </p:sp>
      <p:sp>
        <p:nvSpPr>
          <p:cNvPr id="47" name="Line 46"/>
          <p:cNvSpPr>
            <a:spLocks noChangeShapeType="1"/>
          </p:cNvSpPr>
          <p:nvPr/>
        </p:nvSpPr>
        <p:spPr bwMode="auto">
          <a:xfrm>
            <a:off x="371475" y="3282950"/>
            <a:ext cx="1752600" cy="1588"/>
          </a:xfrm>
          <a:prstGeom prst="line">
            <a:avLst/>
          </a:prstGeom>
          <a:noFill/>
          <a:ln w="38160">
            <a:solidFill>
              <a:srgbClr val="000000"/>
            </a:solidFill>
            <a:miter lim="800000"/>
            <a:headEnd/>
            <a:tailEnd/>
          </a:ln>
          <a:effectLst/>
        </p:spPr>
        <p:txBody>
          <a:bodyPr/>
          <a:lstStyle/>
          <a:p>
            <a:endParaRPr lang="fr-FR"/>
          </a:p>
        </p:txBody>
      </p:sp>
      <p:sp>
        <p:nvSpPr>
          <p:cNvPr id="48" name="Line 47"/>
          <p:cNvSpPr>
            <a:spLocks noChangeShapeType="1"/>
          </p:cNvSpPr>
          <p:nvPr/>
        </p:nvSpPr>
        <p:spPr bwMode="auto">
          <a:xfrm>
            <a:off x="371475" y="2368550"/>
            <a:ext cx="1828800" cy="1588"/>
          </a:xfrm>
          <a:prstGeom prst="line">
            <a:avLst/>
          </a:prstGeom>
          <a:noFill/>
          <a:ln w="38160">
            <a:solidFill>
              <a:srgbClr val="000000"/>
            </a:solidFill>
            <a:miter lim="800000"/>
            <a:headEnd/>
            <a:tailEnd/>
          </a:ln>
          <a:effectLst/>
        </p:spPr>
        <p:txBody>
          <a:bodyPr/>
          <a:lstStyle/>
          <a:p>
            <a:endParaRPr lang="fr-FR"/>
          </a:p>
        </p:txBody>
      </p:sp>
      <p:sp>
        <p:nvSpPr>
          <p:cNvPr id="49" name="Line 48"/>
          <p:cNvSpPr>
            <a:spLocks noChangeShapeType="1"/>
          </p:cNvSpPr>
          <p:nvPr/>
        </p:nvSpPr>
        <p:spPr bwMode="auto">
          <a:xfrm>
            <a:off x="371475" y="2292350"/>
            <a:ext cx="1828800" cy="1588"/>
          </a:xfrm>
          <a:prstGeom prst="line">
            <a:avLst/>
          </a:prstGeom>
          <a:noFill/>
          <a:ln w="38160">
            <a:solidFill>
              <a:srgbClr val="000000"/>
            </a:solidFill>
            <a:miter lim="800000"/>
            <a:headEnd/>
            <a:tailEnd/>
          </a:ln>
          <a:effectLst/>
        </p:spPr>
        <p:txBody>
          <a:bodyPr/>
          <a:lstStyle/>
          <a:p>
            <a:endParaRPr lang="fr-FR"/>
          </a:p>
        </p:txBody>
      </p:sp>
      <p:sp>
        <p:nvSpPr>
          <p:cNvPr id="50" name="Line 49"/>
          <p:cNvSpPr>
            <a:spLocks noChangeShapeType="1"/>
          </p:cNvSpPr>
          <p:nvPr/>
        </p:nvSpPr>
        <p:spPr bwMode="auto">
          <a:xfrm flipH="1" flipV="1">
            <a:off x="736600" y="1298575"/>
            <a:ext cx="15875" cy="4071938"/>
          </a:xfrm>
          <a:prstGeom prst="line">
            <a:avLst/>
          </a:prstGeom>
          <a:noFill/>
          <a:ln w="38160">
            <a:solidFill>
              <a:srgbClr val="FF0000"/>
            </a:solidFill>
            <a:miter lim="800000"/>
            <a:headEnd/>
            <a:tailEnd type="triangle" w="med" len="med"/>
          </a:ln>
          <a:effectLst/>
        </p:spPr>
        <p:txBody>
          <a:bodyPr/>
          <a:lstStyle/>
          <a:p>
            <a:endParaRPr lang="fr-FR"/>
          </a:p>
        </p:txBody>
      </p:sp>
      <p:sp>
        <p:nvSpPr>
          <p:cNvPr id="51" name="Line 50"/>
          <p:cNvSpPr>
            <a:spLocks noChangeShapeType="1"/>
          </p:cNvSpPr>
          <p:nvPr/>
        </p:nvSpPr>
        <p:spPr bwMode="auto">
          <a:xfrm flipV="1">
            <a:off x="931863" y="2417763"/>
            <a:ext cx="17462" cy="2949575"/>
          </a:xfrm>
          <a:prstGeom prst="line">
            <a:avLst/>
          </a:prstGeom>
          <a:noFill/>
          <a:ln w="38160">
            <a:solidFill>
              <a:srgbClr val="3333CC"/>
            </a:solidFill>
            <a:miter lim="800000"/>
            <a:headEnd type="triangle" w="med" len="med"/>
            <a:tailEnd/>
          </a:ln>
          <a:effectLst/>
        </p:spPr>
        <p:txBody>
          <a:bodyPr/>
          <a:lstStyle/>
          <a:p>
            <a:endParaRPr lang="fr-FR"/>
          </a:p>
        </p:txBody>
      </p:sp>
      <p:sp>
        <p:nvSpPr>
          <p:cNvPr id="52" name="Text Box 51"/>
          <p:cNvSpPr txBox="1">
            <a:spLocks noChangeArrowheads="1"/>
          </p:cNvSpPr>
          <p:nvPr/>
        </p:nvSpPr>
        <p:spPr bwMode="auto">
          <a:xfrm>
            <a:off x="1003300" y="2533650"/>
            <a:ext cx="1335792" cy="371513"/>
          </a:xfrm>
          <a:prstGeom prst="rect">
            <a:avLst/>
          </a:prstGeom>
          <a:noFill/>
          <a:ln w="9525">
            <a:noFill/>
            <a:round/>
            <a:headEnd/>
            <a:tailEnd/>
          </a:ln>
          <a:effectLst/>
        </p:spPr>
        <p:txBody>
          <a:bodyPr wrap="none" lIns="90000" tIns="46800" rIns="90000" bIns="46800">
            <a:spAutoFit/>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1800" b="1" dirty="0">
                <a:solidFill>
                  <a:srgbClr val="0000FF"/>
                </a:solidFill>
                <a:latin typeface="Times New Roman" pitchFamily="18" charset="0"/>
                <a:cs typeface="Times New Roman" pitchFamily="18" charset="0"/>
              </a:rPr>
              <a:t>K</a:t>
            </a:r>
            <a:r>
              <a:rPr lang="en-US" sz="1800" b="1" baseline="-25000" dirty="0">
                <a:solidFill>
                  <a:srgbClr val="0000FF"/>
                </a:solidFill>
                <a:latin typeface="Symbol" pitchFamily="18" charset="2"/>
                <a:cs typeface="Times New Roman" pitchFamily="18" charset="0"/>
              </a:rPr>
              <a:t></a:t>
            </a:r>
            <a:r>
              <a:rPr lang="en-US" sz="1800" b="1" baseline="-25000" dirty="0">
                <a:solidFill>
                  <a:srgbClr val="0000FF"/>
                </a:solidFill>
                <a:latin typeface="Times New Roman" pitchFamily="18" charset="0"/>
                <a:cs typeface="Times New Roman" pitchFamily="18" charset="0"/>
              </a:rPr>
              <a:t> </a:t>
            </a:r>
            <a:r>
              <a:rPr lang="en-US" sz="1600" b="1" dirty="0">
                <a:solidFill>
                  <a:srgbClr val="0000FF"/>
                </a:solidFill>
                <a:latin typeface="Times New Roman" pitchFamily="18" charset="0"/>
                <a:cs typeface="Times New Roman" pitchFamily="18" charset="0"/>
              </a:rPr>
              <a:t>11.73 </a:t>
            </a:r>
            <a:r>
              <a:rPr lang="en-US" sz="1600" b="1" dirty="0" err="1">
                <a:solidFill>
                  <a:srgbClr val="0000FF"/>
                </a:solidFill>
                <a:latin typeface="Times New Roman" pitchFamily="18" charset="0"/>
                <a:cs typeface="Times New Roman" pitchFamily="18" charset="0"/>
              </a:rPr>
              <a:t>keV</a:t>
            </a:r>
            <a:endParaRPr lang="en-US" sz="1600" b="1" dirty="0">
              <a:solidFill>
                <a:srgbClr val="0000FF"/>
              </a:solidFill>
              <a:latin typeface="Times New Roman" pitchFamily="18" charset="0"/>
              <a:cs typeface="Times New Roman" pitchFamily="18" charset="0"/>
            </a:endParaRPr>
          </a:p>
        </p:txBody>
      </p:sp>
      <p:sp>
        <p:nvSpPr>
          <p:cNvPr id="53" name="Text Box 52"/>
          <p:cNvSpPr txBox="1">
            <a:spLocks noChangeArrowheads="1"/>
          </p:cNvSpPr>
          <p:nvPr/>
        </p:nvSpPr>
        <p:spPr bwMode="auto">
          <a:xfrm>
            <a:off x="-21259" y="1530350"/>
            <a:ext cx="329234" cy="340735"/>
          </a:xfrm>
          <a:prstGeom prst="rect">
            <a:avLst/>
          </a:prstGeom>
          <a:noFill/>
          <a:ln w="9525">
            <a:noFill/>
            <a:round/>
            <a:headEnd/>
            <a:tailEnd/>
          </a:ln>
          <a:effectLst/>
        </p:spPr>
        <p:txBody>
          <a:bodyPr wrap="none" lIns="90000" tIns="46800" rIns="90000" bIns="46800">
            <a:spAutoFit/>
          </a:bodyPr>
          <a:lstStyle/>
          <a:p>
            <a:pPr algn="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1600" b="1">
                <a:solidFill>
                  <a:srgbClr val="000000"/>
                </a:solidFill>
                <a:latin typeface="Times New Roman" pitchFamily="18" charset="0"/>
                <a:cs typeface="Times New Roman" pitchFamily="18" charset="0"/>
              </a:rPr>
              <a:t>N</a:t>
            </a:r>
          </a:p>
        </p:txBody>
      </p:sp>
      <p:sp>
        <p:nvSpPr>
          <p:cNvPr id="54" name="Line 53"/>
          <p:cNvSpPr>
            <a:spLocks noChangeShapeType="1"/>
          </p:cNvSpPr>
          <p:nvPr/>
        </p:nvSpPr>
        <p:spPr bwMode="auto">
          <a:xfrm>
            <a:off x="371475" y="1835150"/>
            <a:ext cx="1828800" cy="1588"/>
          </a:xfrm>
          <a:prstGeom prst="line">
            <a:avLst/>
          </a:prstGeom>
          <a:noFill/>
          <a:ln w="38160">
            <a:solidFill>
              <a:srgbClr val="000000"/>
            </a:solidFill>
            <a:miter lim="800000"/>
            <a:headEnd/>
            <a:tailEnd/>
          </a:ln>
          <a:effectLst/>
        </p:spPr>
        <p:txBody>
          <a:bodyPr/>
          <a:lstStyle/>
          <a:p>
            <a:endParaRPr lang="fr-FR"/>
          </a:p>
        </p:txBody>
      </p:sp>
      <p:sp>
        <p:nvSpPr>
          <p:cNvPr id="55" name="Text Box 54"/>
          <p:cNvSpPr txBox="1">
            <a:spLocks noChangeArrowheads="1"/>
          </p:cNvSpPr>
          <p:nvPr/>
        </p:nvSpPr>
        <p:spPr bwMode="auto">
          <a:xfrm>
            <a:off x="2190750" y="1528763"/>
            <a:ext cx="1074631" cy="340735"/>
          </a:xfrm>
          <a:prstGeom prst="rect">
            <a:avLst/>
          </a:prstGeom>
          <a:noFill/>
          <a:ln w="9525">
            <a:noFill/>
            <a:round/>
            <a:headEnd/>
            <a:tailEnd/>
          </a:ln>
          <a:effectLst/>
        </p:spPr>
        <p:txBody>
          <a:bodyPr wrap="none" lIns="90000" tIns="46800" rIns="90000" bIns="46800">
            <a:spAutoFit/>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1600" b="1">
                <a:solidFill>
                  <a:srgbClr val="000000"/>
                </a:solidFill>
                <a:latin typeface="Times New Roman" pitchFamily="18" charset="0"/>
                <a:cs typeface="Times New Roman" pitchFamily="18" charset="0"/>
              </a:rPr>
              <a:t>4s</a:t>
            </a:r>
            <a:r>
              <a:rPr lang="en-US" sz="1600" b="1" baseline="30000">
                <a:solidFill>
                  <a:srgbClr val="000000"/>
                </a:solidFill>
                <a:latin typeface="Times New Roman" pitchFamily="18" charset="0"/>
                <a:cs typeface="Times New Roman" pitchFamily="18" charset="0"/>
              </a:rPr>
              <a:t>2</a:t>
            </a:r>
            <a:r>
              <a:rPr lang="en-US" sz="1600" b="1">
                <a:solidFill>
                  <a:srgbClr val="000000"/>
                </a:solidFill>
                <a:latin typeface="Times New Roman" pitchFamily="18" charset="0"/>
                <a:cs typeface="Times New Roman" pitchFamily="18" charset="0"/>
              </a:rPr>
              <a:t>p</a:t>
            </a:r>
            <a:r>
              <a:rPr lang="en-US" sz="1600" b="1" baseline="30000">
                <a:solidFill>
                  <a:srgbClr val="000000"/>
                </a:solidFill>
                <a:latin typeface="Times New Roman" pitchFamily="18" charset="0"/>
                <a:cs typeface="Times New Roman" pitchFamily="18" charset="0"/>
              </a:rPr>
              <a:t>3</a:t>
            </a:r>
            <a:r>
              <a:rPr lang="en-US" sz="1600" b="1">
                <a:solidFill>
                  <a:srgbClr val="000000"/>
                </a:solidFill>
                <a:latin typeface="Times New Roman" pitchFamily="18" charset="0"/>
                <a:cs typeface="Times New Roman" pitchFamily="18" charset="0"/>
              </a:rPr>
              <a:t>d</a:t>
            </a:r>
            <a:r>
              <a:rPr lang="en-US" sz="1600" b="1" baseline="30000">
                <a:solidFill>
                  <a:srgbClr val="000000"/>
                </a:solidFill>
                <a:latin typeface="Times New Roman" pitchFamily="18" charset="0"/>
                <a:cs typeface="Times New Roman" pitchFamily="18" charset="0"/>
              </a:rPr>
              <a:t>10</a:t>
            </a:r>
            <a:r>
              <a:rPr lang="en-US" sz="1600" b="1">
                <a:solidFill>
                  <a:srgbClr val="000000"/>
                </a:solidFill>
                <a:latin typeface="Times New Roman" pitchFamily="18" charset="0"/>
                <a:cs typeface="Times New Roman" pitchFamily="18" charset="0"/>
              </a:rPr>
              <a:t>f</a:t>
            </a:r>
            <a:r>
              <a:rPr lang="en-US" sz="1600" b="1" baseline="30000">
                <a:solidFill>
                  <a:srgbClr val="000000"/>
                </a:solidFill>
                <a:latin typeface="Times New Roman" pitchFamily="18" charset="0"/>
                <a:cs typeface="Times New Roman" pitchFamily="18" charset="0"/>
              </a:rPr>
              <a:t>14</a:t>
            </a:r>
          </a:p>
        </p:txBody>
      </p:sp>
      <p:sp>
        <p:nvSpPr>
          <p:cNvPr id="56" name="Line 55"/>
          <p:cNvSpPr>
            <a:spLocks noChangeShapeType="1"/>
          </p:cNvSpPr>
          <p:nvPr/>
        </p:nvSpPr>
        <p:spPr bwMode="auto">
          <a:xfrm>
            <a:off x="371475" y="1758950"/>
            <a:ext cx="1828800" cy="1588"/>
          </a:xfrm>
          <a:prstGeom prst="line">
            <a:avLst/>
          </a:prstGeom>
          <a:noFill/>
          <a:ln w="38160">
            <a:solidFill>
              <a:srgbClr val="000000"/>
            </a:solidFill>
            <a:miter lim="800000"/>
            <a:headEnd/>
            <a:tailEnd/>
          </a:ln>
          <a:effectLst/>
        </p:spPr>
        <p:txBody>
          <a:bodyPr/>
          <a:lstStyle/>
          <a:p>
            <a:endParaRPr lang="fr-FR"/>
          </a:p>
        </p:txBody>
      </p:sp>
      <p:sp>
        <p:nvSpPr>
          <p:cNvPr id="57" name="Line 56"/>
          <p:cNvSpPr>
            <a:spLocks noChangeShapeType="1"/>
          </p:cNvSpPr>
          <p:nvPr/>
        </p:nvSpPr>
        <p:spPr bwMode="auto">
          <a:xfrm>
            <a:off x="371475" y="1682750"/>
            <a:ext cx="1828800" cy="1588"/>
          </a:xfrm>
          <a:prstGeom prst="line">
            <a:avLst/>
          </a:prstGeom>
          <a:noFill/>
          <a:ln w="38160">
            <a:solidFill>
              <a:srgbClr val="000000"/>
            </a:solidFill>
            <a:miter lim="800000"/>
            <a:headEnd/>
            <a:tailEnd/>
          </a:ln>
          <a:effectLst/>
        </p:spPr>
        <p:txBody>
          <a:bodyPr/>
          <a:lstStyle/>
          <a:p>
            <a:endParaRPr lang="fr-FR"/>
          </a:p>
        </p:txBody>
      </p:sp>
      <p:sp>
        <p:nvSpPr>
          <p:cNvPr id="58" name="Line 57"/>
          <p:cNvSpPr>
            <a:spLocks noChangeShapeType="1"/>
          </p:cNvSpPr>
          <p:nvPr/>
        </p:nvSpPr>
        <p:spPr bwMode="auto">
          <a:xfrm>
            <a:off x="371475" y="1606550"/>
            <a:ext cx="1828800" cy="1588"/>
          </a:xfrm>
          <a:prstGeom prst="line">
            <a:avLst/>
          </a:prstGeom>
          <a:noFill/>
          <a:ln w="38160">
            <a:solidFill>
              <a:srgbClr val="000000"/>
            </a:solidFill>
            <a:miter lim="800000"/>
            <a:headEnd/>
            <a:tailEnd/>
          </a:ln>
          <a:effectLst/>
        </p:spPr>
        <p:txBody>
          <a:bodyPr/>
          <a:lstStyle/>
          <a:p>
            <a:endParaRPr lang="fr-FR"/>
          </a:p>
        </p:txBody>
      </p:sp>
      <p:sp>
        <p:nvSpPr>
          <p:cNvPr id="59" name="Line 58"/>
          <p:cNvSpPr>
            <a:spLocks noChangeShapeType="1"/>
          </p:cNvSpPr>
          <p:nvPr/>
        </p:nvSpPr>
        <p:spPr bwMode="auto">
          <a:xfrm flipV="1">
            <a:off x="1141413" y="3370263"/>
            <a:ext cx="1587" cy="2017712"/>
          </a:xfrm>
          <a:prstGeom prst="line">
            <a:avLst/>
          </a:prstGeom>
          <a:noFill/>
          <a:ln w="38160">
            <a:solidFill>
              <a:srgbClr val="3333CC"/>
            </a:solidFill>
            <a:miter lim="800000"/>
            <a:headEnd type="triangle" w="med" len="med"/>
            <a:tailEnd/>
          </a:ln>
          <a:effectLst/>
        </p:spPr>
        <p:txBody>
          <a:bodyPr/>
          <a:lstStyle/>
          <a:p>
            <a:endParaRPr lang="fr-FR"/>
          </a:p>
        </p:txBody>
      </p:sp>
      <p:sp>
        <p:nvSpPr>
          <p:cNvPr id="60" name="Text Box 59"/>
          <p:cNvSpPr txBox="1">
            <a:spLocks noChangeArrowheads="1"/>
          </p:cNvSpPr>
          <p:nvPr/>
        </p:nvSpPr>
        <p:spPr bwMode="auto">
          <a:xfrm>
            <a:off x="1179513" y="4125913"/>
            <a:ext cx="1363171" cy="371513"/>
          </a:xfrm>
          <a:prstGeom prst="rect">
            <a:avLst/>
          </a:prstGeom>
          <a:noFill/>
          <a:ln w="9525">
            <a:noFill/>
            <a:round/>
            <a:headEnd/>
            <a:tailEnd/>
          </a:ln>
          <a:effectLst/>
        </p:spPr>
        <p:txBody>
          <a:bodyPr wrap="none" lIns="90000" tIns="46800" rIns="90000" bIns="46800">
            <a:spAutoFit/>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1800" b="1" dirty="0">
                <a:solidFill>
                  <a:srgbClr val="0000FF"/>
                </a:solidFill>
                <a:latin typeface="Times New Roman" pitchFamily="18" charset="0"/>
                <a:cs typeface="Times New Roman" pitchFamily="18" charset="0"/>
              </a:rPr>
              <a:t>K</a:t>
            </a:r>
            <a:r>
              <a:rPr lang="en-US" sz="1800" b="1" baseline="-25000" dirty="0">
                <a:solidFill>
                  <a:srgbClr val="0000FF"/>
                </a:solidFill>
                <a:latin typeface="Symbol" pitchFamily="18" charset="2"/>
                <a:cs typeface="Times New Roman" pitchFamily="18" charset="0"/>
              </a:rPr>
              <a:t></a:t>
            </a:r>
            <a:r>
              <a:rPr lang="en-US" sz="1600" b="1" dirty="0">
                <a:solidFill>
                  <a:srgbClr val="0000FF"/>
                </a:solidFill>
                <a:latin typeface="Times New Roman" pitchFamily="18" charset="0"/>
                <a:cs typeface="Times New Roman" pitchFamily="18" charset="0"/>
              </a:rPr>
              <a:t>10.53 </a:t>
            </a:r>
            <a:r>
              <a:rPr lang="en-US" sz="1600" b="1" dirty="0" err="1">
                <a:solidFill>
                  <a:srgbClr val="0000FF"/>
                </a:solidFill>
                <a:latin typeface="Times New Roman" pitchFamily="18" charset="0"/>
                <a:cs typeface="Times New Roman" pitchFamily="18" charset="0"/>
              </a:rPr>
              <a:t>keV</a:t>
            </a:r>
            <a:endParaRPr lang="en-US" sz="1600" b="1" dirty="0">
              <a:solidFill>
                <a:srgbClr val="0000FF"/>
              </a:solidFill>
              <a:latin typeface="Times New Roman" pitchFamily="18" charset="0"/>
              <a:cs typeface="Times New Roman" pitchFamily="18" charset="0"/>
            </a:endParaRPr>
          </a:p>
        </p:txBody>
      </p:sp>
      <p:sp>
        <p:nvSpPr>
          <p:cNvPr id="61" name="Text Box 60"/>
          <p:cNvSpPr txBox="1">
            <a:spLocks noChangeArrowheads="1"/>
          </p:cNvSpPr>
          <p:nvPr/>
        </p:nvSpPr>
        <p:spPr bwMode="auto">
          <a:xfrm>
            <a:off x="981075" y="920750"/>
            <a:ext cx="609600" cy="371513"/>
          </a:xfrm>
          <a:prstGeom prst="rect">
            <a:avLst/>
          </a:prstGeom>
          <a:noFill/>
          <a:ln w="9525">
            <a:noFill/>
            <a:round/>
            <a:headEnd/>
            <a:tailEnd/>
          </a:ln>
          <a:effectLst/>
        </p:spPr>
        <p:txBody>
          <a:bodyPr lIns="90000" tIns="46800" rIns="90000" bIns="46800">
            <a:spAutoFit/>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b="1">
                <a:solidFill>
                  <a:srgbClr val="0000FF"/>
                </a:solidFill>
                <a:latin typeface="Times New Roman" pitchFamily="18" charset="0"/>
                <a:cs typeface="Times New Roman" pitchFamily="18" charset="0"/>
              </a:rPr>
              <a:t>As</a:t>
            </a:r>
          </a:p>
        </p:txBody>
      </p:sp>
      <p:sp>
        <p:nvSpPr>
          <p:cNvPr id="62" name="Text Box 61"/>
          <p:cNvSpPr txBox="1">
            <a:spLocks noChangeArrowheads="1"/>
          </p:cNvSpPr>
          <p:nvPr/>
        </p:nvSpPr>
        <p:spPr bwMode="auto">
          <a:xfrm>
            <a:off x="220663" y="5588595"/>
            <a:ext cx="3494081" cy="340735"/>
          </a:xfrm>
          <a:prstGeom prst="rect">
            <a:avLst/>
          </a:prstGeom>
          <a:noFill/>
          <a:ln w="9525">
            <a:noFill/>
            <a:round/>
            <a:headEnd/>
            <a:tailEnd/>
          </a:ln>
          <a:effectLst/>
        </p:spPr>
        <p:txBody>
          <a:bodyPr wrap="square" lIns="90000" tIns="46800" rIns="90000" bIns="46800">
            <a:spAutoFit/>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fr-FR" sz="1600" b="1" dirty="0">
                <a:solidFill>
                  <a:srgbClr val="FF0000"/>
                </a:solidFill>
                <a:latin typeface="Times New Roman" pitchFamily="18" charset="0"/>
                <a:cs typeface="Times New Roman" pitchFamily="18" charset="0"/>
              </a:rPr>
              <a:t>L’énergie d’ionisation est &gt; 11.86 </a:t>
            </a:r>
            <a:r>
              <a:rPr lang="fr-FR" sz="1600" b="1" dirty="0" err="1">
                <a:solidFill>
                  <a:srgbClr val="FF0000"/>
                </a:solidFill>
                <a:latin typeface="Times New Roman" pitchFamily="18" charset="0"/>
                <a:cs typeface="Times New Roman" pitchFamily="18" charset="0"/>
              </a:rPr>
              <a:t>keV</a:t>
            </a:r>
            <a:r>
              <a:rPr lang="fr-FR" sz="1600" b="1" dirty="0">
                <a:solidFill>
                  <a:srgbClr val="FF0000"/>
                </a:solidFill>
                <a:latin typeface="Times New Roman" pitchFamily="18" charset="0"/>
                <a:cs typeface="Times New Roman" pitchFamily="18" charset="0"/>
              </a:rPr>
              <a:t> </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p:cNvPicPr>
            <a:picLocks noChangeAspect="1" noChangeArrowheads="1"/>
          </p:cNvPicPr>
          <p:nvPr/>
        </p:nvPicPr>
        <p:blipFill>
          <a:blip r:embed="rId2"/>
          <a:srcRect/>
          <a:stretch>
            <a:fillRect/>
          </a:stretch>
        </p:blipFill>
        <p:spPr bwMode="auto">
          <a:xfrm>
            <a:off x="1500166" y="583716"/>
            <a:ext cx="6500858" cy="4845548"/>
          </a:xfrm>
          <a:prstGeom prst="rect">
            <a:avLst/>
          </a:prstGeom>
          <a:noFill/>
          <a:ln w="9525">
            <a:noFill/>
            <a:miter lim="800000"/>
            <a:headEnd/>
            <a:tailEnd/>
          </a:ln>
          <a:effectLst/>
        </p:spPr>
      </p:pic>
      <p:sp>
        <p:nvSpPr>
          <p:cNvPr id="3" name="ZoneTexte 2"/>
          <p:cNvSpPr txBox="1"/>
          <p:nvPr/>
        </p:nvSpPr>
        <p:spPr>
          <a:xfrm>
            <a:off x="0" y="5500702"/>
            <a:ext cx="9144000" cy="646331"/>
          </a:xfrm>
          <a:prstGeom prst="rect">
            <a:avLst/>
          </a:prstGeom>
          <a:noFill/>
        </p:spPr>
        <p:txBody>
          <a:bodyPr wrap="square" rtlCol="0">
            <a:spAutoFit/>
          </a:bodyPr>
          <a:lstStyle/>
          <a:p>
            <a:pPr algn="just"/>
            <a:r>
              <a:rPr lang="fr-FR" b="1" dirty="0">
                <a:latin typeface="Times New Roman" pitchFamily="18" charset="0"/>
                <a:cs typeface="Times New Roman" pitchFamily="18" charset="0"/>
              </a:rPr>
              <a:t>	Ce spectre montre la dominance des pic k</a:t>
            </a:r>
            <a:r>
              <a:rPr lang="fr-FR" b="1" baseline="-25000" dirty="0">
                <a:latin typeface="Symbol" pitchFamily="18" charset="2"/>
                <a:cs typeface="Times New Roman" pitchFamily="18" charset="0"/>
              </a:rPr>
              <a:t>a</a:t>
            </a:r>
            <a:r>
              <a:rPr lang="fr-FR" b="1" dirty="0">
                <a:latin typeface="Times New Roman" pitchFamily="18" charset="0"/>
                <a:cs typeface="Times New Roman" pitchFamily="18" charset="0"/>
              </a:rPr>
              <a:t> suivi de ceux de K</a:t>
            </a:r>
            <a:r>
              <a:rPr lang="fr-FR" b="1" baseline="-25000" dirty="0">
                <a:latin typeface="Symbol" pitchFamily="18" charset="2"/>
                <a:cs typeface="Times New Roman" pitchFamily="18" charset="0"/>
              </a:rPr>
              <a:t>b</a:t>
            </a:r>
            <a:r>
              <a:rPr lang="fr-FR" b="1" dirty="0">
                <a:latin typeface="Times New Roman" pitchFamily="18" charset="0"/>
                <a:cs typeface="Times New Roman" pitchFamily="18" charset="0"/>
              </a:rPr>
              <a:t>. Le spectre du plomb est plus complexe, il montre des pics L moyenne et d’autre sous forme de satellites.  </a:t>
            </a:r>
          </a:p>
        </p:txBody>
      </p:sp>
      <p:sp>
        <p:nvSpPr>
          <p:cNvPr id="4" name="ZoneTexte 3"/>
          <p:cNvSpPr txBox="1"/>
          <p:nvPr/>
        </p:nvSpPr>
        <p:spPr>
          <a:xfrm>
            <a:off x="0" y="0"/>
            <a:ext cx="4643470" cy="369332"/>
          </a:xfrm>
          <a:prstGeom prst="rect">
            <a:avLst/>
          </a:prstGeom>
          <a:noFill/>
        </p:spPr>
        <p:txBody>
          <a:bodyPr wrap="square" rtlCol="0">
            <a:spAutoFit/>
          </a:bodyPr>
          <a:lstStyle/>
          <a:p>
            <a:r>
              <a:rPr lang="fr-FR" b="1" dirty="0">
                <a:solidFill>
                  <a:srgbClr val="FF0000"/>
                </a:solidFill>
              </a:rPr>
              <a:t>Application de XRF au dosage Qualitatif</a:t>
            </a:r>
          </a:p>
        </p:txBody>
      </p:sp>
    </p:spTree>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566246</TotalTime>
  <Words>2314</Words>
  <Application>Microsoft Office PowerPoint</Application>
  <PresentationFormat>Affichage à l'écran (4:3)</PresentationFormat>
  <Paragraphs>190</Paragraphs>
  <Slides>17</Slides>
  <Notes>3</Notes>
  <HiddenSlides>0</HiddenSlides>
  <MMClips>0</MMClips>
  <ScaleCrop>false</ScaleCrop>
  <HeadingPairs>
    <vt:vector size="6" baseType="variant">
      <vt:variant>
        <vt:lpstr>Polices utilisées</vt:lpstr>
      </vt:variant>
      <vt:variant>
        <vt:i4>5</vt:i4>
      </vt:variant>
      <vt:variant>
        <vt:lpstr>Thème</vt:lpstr>
      </vt:variant>
      <vt:variant>
        <vt:i4>1</vt:i4>
      </vt:variant>
      <vt:variant>
        <vt:lpstr>Titres des diapositives</vt:lpstr>
      </vt:variant>
      <vt:variant>
        <vt:i4>17</vt:i4>
      </vt:variant>
    </vt:vector>
  </HeadingPairs>
  <TitlesOfParts>
    <vt:vector size="23" baseType="lpstr">
      <vt:lpstr>Arial</vt:lpstr>
      <vt:lpstr>Calibri</vt:lpstr>
      <vt:lpstr>Cambria Math</vt:lpstr>
      <vt:lpstr>Symbol</vt:lpstr>
      <vt:lpstr>Times New Roman</vt:lpstr>
      <vt:lpstr>Thème Office</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www.microsoft.com</dc:creator>
  <cp:lastModifiedBy>SOUFIANE RAIHANI</cp:lastModifiedBy>
  <cp:revision>154</cp:revision>
  <dcterms:created xsi:type="dcterms:W3CDTF">2013-04-26T15:35:47Z</dcterms:created>
  <dcterms:modified xsi:type="dcterms:W3CDTF">2024-12-14T12:24:59Z</dcterms:modified>
</cp:coreProperties>
</file>